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606" r:id="rId3"/>
    <p:sldId id="586" r:id="rId4"/>
    <p:sldId id="587" r:id="rId5"/>
    <p:sldId id="257" r:id="rId6"/>
    <p:sldId id="607" r:id="rId7"/>
    <p:sldId id="258" r:id="rId8"/>
    <p:sldId id="271" r:id="rId9"/>
    <p:sldId id="259" r:id="rId10"/>
    <p:sldId id="260" r:id="rId11"/>
    <p:sldId id="261" r:id="rId12"/>
    <p:sldId id="589" r:id="rId13"/>
    <p:sldId id="263" r:id="rId14"/>
    <p:sldId id="265" r:id="rId15"/>
    <p:sldId id="588" r:id="rId16"/>
    <p:sldId id="268" r:id="rId17"/>
    <p:sldId id="590" r:id="rId18"/>
    <p:sldId id="591" r:id="rId19"/>
    <p:sldId id="592" r:id="rId20"/>
    <p:sldId id="262" r:id="rId21"/>
    <p:sldId id="266" r:id="rId22"/>
    <p:sldId id="267" r:id="rId23"/>
    <p:sldId id="604" r:id="rId24"/>
    <p:sldId id="269" r:id="rId25"/>
    <p:sldId id="270" r:id="rId26"/>
    <p:sldId id="272" r:id="rId27"/>
    <p:sldId id="593" r:id="rId28"/>
    <p:sldId id="594" r:id="rId29"/>
    <p:sldId id="273" r:id="rId30"/>
    <p:sldId id="274" r:id="rId31"/>
    <p:sldId id="275" r:id="rId32"/>
    <p:sldId id="276" r:id="rId33"/>
    <p:sldId id="277" r:id="rId34"/>
    <p:sldId id="279" r:id="rId35"/>
    <p:sldId id="280" r:id="rId36"/>
    <p:sldId id="281" r:id="rId37"/>
    <p:sldId id="282" r:id="rId38"/>
    <p:sldId id="283" r:id="rId39"/>
    <p:sldId id="301" r:id="rId40"/>
    <p:sldId id="284" r:id="rId41"/>
    <p:sldId id="303" r:id="rId42"/>
    <p:sldId id="285" r:id="rId43"/>
    <p:sldId id="286" r:id="rId44"/>
    <p:sldId id="287" r:id="rId45"/>
    <p:sldId id="596" r:id="rId46"/>
    <p:sldId id="304" r:id="rId47"/>
    <p:sldId id="288" r:id="rId48"/>
    <p:sldId id="569" r:id="rId49"/>
    <p:sldId id="597" r:id="rId50"/>
    <p:sldId id="570" r:id="rId51"/>
    <p:sldId id="598" r:id="rId52"/>
    <p:sldId id="572" r:id="rId53"/>
    <p:sldId id="450" r:id="rId54"/>
    <p:sldId id="419" r:id="rId55"/>
    <p:sldId id="420" r:id="rId56"/>
    <p:sldId id="289" r:id="rId57"/>
    <p:sldId id="290" r:id="rId58"/>
    <p:sldId id="571" r:id="rId59"/>
    <p:sldId id="574" r:id="rId60"/>
    <p:sldId id="573" r:id="rId61"/>
    <p:sldId id="447" r:id="rId62"/>
    <p:sldId id="575" r:id="rId63"/>
    <p:sldId id="576" r:id="rId64"/>
    <p:sldId id="577" r:id="rId65"/>
    <p:sldId id="599" r:id="rId66"/>
    <p:sldId id="578" r:id="rId67"/>
    <p:sldId id="294" r:id="rId68"/>
    <p:sldId id="295" r:id="rId69"/>
    <p:sldId id="581" r:id="rId70"/>
    <p:sldId id="579" r:id="rId71"/>
    <p:sldId id="580" r:id="rId72"/>
    <p:sldId id="584" r:id="rId73"/>
    <p:sldId id="605" r:id="rId74"/>
    <p:sldId id="297" r:id="rId75"/>
    <p:sldId id="298" r:id="rId76"/>
    <p:sldId id="585" r:id="rId77"/>
    <p:sldId id="583" r:id="rId78"/>
    <p:sldId id="582" r:id="rId79"/>
    <p:sldId id="603" r:id="rId80"/>
    <p:sldId id="553" r:id="rId81"/>
    <p:sldId id="601" r:id="rId82"/>
    <p:sldId id="602" r:id="rId83"/>
    <p:sldId id="300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61"/>
    <p:restoredTop sz="94694"/>
  </p:normalViewPr>
  <p:slideViewPr>
    <p:cSldViewPr snapToGrid="0" snapToObjects="1">
      <p:cViewPr varScale="1">
        <p:scale>
          <a:sx n="92" d="100"/>
          <a:sy n="92" d="100"/>
        </p:scale>
        <p:origin x="10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55C0F-195F-8749-8F35-0D259E806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19FA1-2511-8F48-B4A2-F6AD861D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BEF6A-9D3A-2742-A48C-8F11E95E8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09866-5838-1240-8461-FB72ECE2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F0614-3CDF-F346-A848-FE1B12A9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0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A84A-BE64-8349-B750-3804E42B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442B4-2897-A842-85B7-95DAF38D1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0CE9A-A619-D24E-9C5F-B766D7379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C980D-8B52-2944-8064-931F7147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9F3C-63FF-6D4A-893C-B8403637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6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D4574B-B6E2-0B41-AFCF-A5EDEDA83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A281F-1D34-B741-A06F-F1F621F2C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57EDA-D022-CB40-9B77-EF92D091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13B7E-F75C-5449-A7C8-A6F215D7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6A81-FB43-644C-AB65-6DC1D21C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6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0B39-2ADF-674D-87E5-8E2DFFC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FF9B-35ED-3C40-AA96-7091E20FD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F8CBF-6CF8-CC48-8DFF-F69F9EF6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9EC3-9656-794D-8040-D2250EAD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B8283-8893-CC49-9146-890CEDB4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4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2831-2D99-5544-AAAF-B0CB1E17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77F19-3FB0-AE46-9485-B30561B06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63C05-E352-8D4C-B9F3-DAEFEA81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D98B6-39FE-0F4A-AE61-177168355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1A8D4-395C-3A4D-ACF9-D82D2EC9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3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92A10-0C2D-8E4F-943F-A26862AB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5F05-1DF8-3841-8A07-A4A02C1A3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174D6-DFE7-BE46-B76B-B08F7AE28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341F4-D49B-2949-BC96-DC58CEC8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D04DA-E4B6-3143-A95F-E539FC5DA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9C4FA-5548-C742-AD34-B4E538385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5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7CC2A-0338-CC4D-8372-56FFF84E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9114E-CA6D-7146-90B6-C67240F09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E993C-DF0A-8B4A-BA0E-3E3B93CA8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32E8B-ABC9-7B40-AE9B-D1244A3C2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71364-2EBB-AD4C-84AD-6952663E6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B6C0B-DC90-424F-B5CF-AB043250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B1AD55-0FBC-894D-BB29-36627055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E4B37B-F787-E344-82C7-53D8FB98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6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7AF1E-C8A5-C94E-B044-8AE192BA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F890-F7FF-3B41-A9D2-00FD497A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79788-51E2-1543-8966-0A7B4A77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2E153-458D-074F-B46F-5BD3FE02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4EDD4-BA98-B140-ACE0-CFF59512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E6AC4-0C66-3F4E-BA94-35AC4D26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3EBEB-7FB5-3542-9797-B37FB358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9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ABFA-92F4-BC4A-8999-80920E288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9E97B-15B0-A64B-AF8F-53A2C2009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63AD2-786D-FD48-82CC-D5B6ACAB3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6C069-9BD5-F143-B916-48FB72BE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A28B4-9479-584B-B197-02590A35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07491-996B-EA45-BFE9-4B64C51F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4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A07B-0B0D-0B4B-898E-961FC913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3D312E-85F6-2A45-BED4-3AFC9EC28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F0DD6-EE8B-C840-BC63-7E6447837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B2415-E55B-6A44-8F88-CA43E1E7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4A08-3F7A-584C-A7C3-EA522A22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04A58-5126-7B4E-B0F2-E2E87D25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3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C4B44C-0853-2341-A5FE-99A6867C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EAC0E-0C4A-E448-A40C-5D06C8ACB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76EE4-50F6-E749-B53C-B4ED18FDB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83FEC-4024-034F-9F96-B97AFDECCEE6}" type="datetimeFigureOut">
              <a:rPr lang="en-US" smtClean="0"/>
              <a:t>1/4/24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47561-6D37-B246-A9F5-BCD43C9334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2536-1CDA-1E49-9DDB-1A35C3F83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h.noaa.gov/map/?obs=true&amp;wfo=sew#collapseLayers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CAC9-F5E1-D148-AD5A-3779B64862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Wind Balances and Applications in Synoptic Meteorology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6853E-8B13-3E40-8762-DACF5C058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Atmospheric Sciences 370</a:t>
            </a:r>
          </a:p>
          <a:p>
            <a:r>
              <a:rPr lang="en-US" sz="3200" dirty="0"/>
              <a:t>Winter 2023</a:t>
            </a:r>
          </a:p>
        </p:txBody>
      </p:sp>
    </p:spTree>
    <p:extLst>
      <p:ext uri="{BB962C8B-B14F-4D97-AF65-F5344CB8AC3E}">
        <p14:creationId xmlns:p14="http://schemas.microsoft.com/office/powerpoint/2010/main" val="1130902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564F8-4318-6749-9894-F6C5A159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Geostrophic requires that the change of wind and advection be small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D2537-E114-364A-AFA8-629B208A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08689" cy="1971824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BF30A0-AFB1-1148-8916-465E5F5D0594}"/>
                  </a:ext>
                </a:extLst>
              </p:cNvPr>
              <p:cNvSpPr txBox="1"/>
              <p:nvPr/>
            </p:nvSpPr>
            <p:spPr>
              <a:xfrm>
                <a:off x="3044413" y="2630245"/>
                <a:ext cx="5766099" cy="9050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𝐷𝑢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⃑"/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BF30A0-AFB1-1148-8916-465E5F5D0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413" y="2630245"/>
                <a:ext cx="5766099" cy="905056"/>
              </a:xfrm>
              <a:prstGeom prst="rect">
                <a:avLst/>
              </a:prstGeom>
              <a:blipFill>
                <a:blip r:embed="rId2"/>
                <a:stretch>
                  <a:fillRect l="-2198"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BA661C6-0719-7D45-8B9E-260DEB40297B}"/>
              </a:ext>
            </a:extLst>
          </p:cNvPr>
          <p:cNvSpPr txBox="1"/>
          <p:nvPr/>
        </p:nvSpPr>
        <p:spPr>
          <a:xfrm>
            <a:off x="4030858" y="3797449"/>
            <a:ext cx="1105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Rate of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C2B35-70B0-AD45-BA36-ABF94CB4CF3A}"/>
              </a:ext>
            </a:extLst>
          </p:cNvPr>
          <p:cNvSpPr txBox="1"/>
          <p:nvPr/>
        </p:nvSpPr>
        <p:spPr>
          <a:xfrm>
            <a:off x="5374586" y="3974243"/>
            <a:ext cx="141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advection</a:t>
            </a:r>
          </a:p>
        </p:txBody>
      </p:sp>
    </p:spTree>
    <p:extLst>
      <p:ext uri="{BB962C8B-B14F-4D97-AF65-F5344CB8AC3E}">
        <p14:creationId xmlns:p14="http://schemas.microsoft.com/office/powerpoint/2010/main" val="11611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C2665-D62A-E54D-83E1-CEB38EB2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90" y="128456"/>
            <a:ext cx="11188849" cy="92418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Deviations from geostrophic balance occur: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E4697-9330-8242-BAFE-FA435D1D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8" y="1301422"/>
            <a:ext cx="7477462" cy="4351338"/>
          </a:xfrm>
        </p:spPr>
        <p:txBody>
          <a:bodyPr>
            <a:noAutofit/>
          </a:bodyPr>
          <a:lstStyle/>
          <a:p>
            <a:r>
              <a:rPr lang="en-US" sz="3200" dirty="0"/>
              <a:t>In the free atmosphere, in sharp troughs and ridges, where the centrifugal force is significant:  </a:t>
            </a:r>
            <a:r>
              <a:rPr lang="en-US" sz="3200" b="1" dirty="0"/>
              <a:t>gradient wind balance</a:t>
            </a:r>
            <a:endParaRPr lang="en-US" sz="3200" dirty="0"/>
          </a:p>
          <a:p>
            <a:r>
              <a:rPr lang="en-US" sz="3200" dirty="0"/>
              <a:t>Near the equator where f is small (Coriolis missing)</a:t>
            </a:r>
          </a:p>
          <a:p>
            <a:r>
              <a:rPr lang="en-US" sz="3200" dirty="0"/>
              <a:t> Near terrain</a:t>
            </a:r>
          </a:p>
          <a:p>
            <a:r>
              <a:rPr lang="en-US" sz="3200" dirty="0"/>
              <a:t>Near surface where drag is important</a:t>
            </a:r>
          </a:p>
          <a:p>
            <a:r>
              <a:rPr lang="en-US" sz="3200" dirty="0"/>
              <a:t>When the flow or forces change rapidly</a:t>
            </a:r>
          </a:p>
          <a:p>
            <a:r>
              <a:rPr lang="en-US" sz="3200" b="1" dirty="0"/>
              <a:t>Amazingly, geostrophic balance is applicable in a large portion of atmosphere outside of of ~5N to 5S.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04E336E-8C69-D946-B084-26F3D32D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40" t="23209" r="5398" b="27382"/>
          <a:stretch/>
        </p:blipFill>
        <p:spPr>
          <a:xfrm>
            <a:off x="7767020" y="3283528"/>
            <a:ext cx="4183156" cy="21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5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AB21F-3E99-0342-9986-653C2A21E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2C8465BF-BDF7-8642-82CE-F6ED86D83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198" r="-1"/>
          <a:stretch/>
        </p:blipFill>
        <p:spPr>
          <a:xfrm>
            <a:off x="1379349" y="365125"/>
            <a:ext cx="10249667" cy="6339505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5E3D6D-50EA-2D8A-D54A-140B2F5C44AD}"/>
              </a:ext>
            </a:extLst>
          </p:cNvPr>
          <p:cNvCxnSpPr/>
          <p:nvPr/>
        </p:nvCxnSpPr>
        <p:spPr>
          <a:xfrm>
            <a:off x="1782305" y="4850969"/>
            <a:ext cx="9376475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3ABE306-EAD1-65DF-0F10-493EFA53F132}"/>
              </a:ext>
            </a:extLst>
          </p:cNvPr>
          <p:cNvSpPr txBox="1"/>
          <p:nvPr/>
        </p:nvSpPr>
        <p:spPr>
          <a:xfrm>
            <a:off x="7671661" y="4850969"/>
            <a:ext cx="116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Equator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C03EA-54A7-6B4D-E0F6-002A129B7BC1}"/>
              </a:ext>
            </a:extLst>
          </p:cNvPr>
          <p:cNvSpPr txBox="1"/>
          <p:nvPr/>
        </p:nvSpPr>
        <p:spPr>
          <a:xfrm>
            <a:off x="3963861" y="4850969"/>
            <a:ext cx="198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GEOSTROPHIC</a:t>
            </a:r>
          </a:p>
        </p:txBody>
      </p:sp>
    </p:spTree>
    <p:extLst>
      <p:ext uri="{BB962C8B-B14F-4D97-AF65-F5344CB8AC3E}">
        <p14:creationId xmlns:p14="http://schemas.microsoft.com/office/powerpoint/2010/main" val="143614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C2FB-F012-5A4E-A3F0-42A304B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58" y="822325"/>
            <a:ext cx="5551842" cy="3647477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+mn-lt"/>
              </a:rPr>
              <a:t>Geostrophy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very good over the ocean at low levels in the midlatitudes….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Small cross isobar angle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over the ocean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BF4AE66-DC42-504D-BF76-365E362F0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966" b="25526"/>
          <a:stretch/>
        </p:blipFill>
        <p:spPr>
          <a:xfrm>
            <a:off x="6474500" y="311654"/>
            <a:ext cx="4272388" cy="6234691"/>
          </a:xfrm>
        </p:spPr>
      </p:pic>
    </p:spTree>
    <p:extLst>
      <p:ext uri="{BB962C8B-B14F-4D97-AF65-F5344CB8AC3E}">
        <p14:creationId xmlns:p14="http://schemas.microsoft.com/office/powerpoint/2010/main" val="1810415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846DE-5F61-644F-BC05-21AE83B3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03" y="2103437"/>
            <a:ext cx="3088341" cy="17800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850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hPa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:  Close to geostrophic away from high terrain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BBABB53-3045-7943-A3B1-70A2FAD5E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4741" y="270641"/>
            <a:ext cx="6316717" cy="6316717"/>
          </a:xfrm>
        </p:spPr>
      </p:pic>
    </p:spTree>
    <p:extLst>
      <p:ext uri="{BB962C8B-B14F-4D97-AF65-F5344CB8AC3E}">
        <p14:creationId xmlns:p14="http://schemas.microsoft.com/office/powerpoint/2010/main" val="876772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7AC1-148C-A84A-B2EE-C77434F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975" y="1930453"/>
            <a:ext cx="3228191" cy="249640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500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hPa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Very close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to geostrophic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C4A9462-1F25-A948-9190-8E261EA2A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6" t="8535" r="667" b="27910"/>
          <a:stretch/>
        </p:blipFill>
        <p:spPr>
          <a:xfrm>
            <a:off x="3939166" y="692047"/>
            <a:ext cx="8356821" cy="5473905"/>
          </a:xfrm>
        </p:spPr>
      </p:pic>
    </p:spTree>
    <p:extLst>
      <p:ext uri="{BB962C8B-B14F-4D97-AF65-F5344CB8AC3E}">
        <p14:creationId xmlns:p14="http://schemas.microsoft.com/office/powerpoint/2010/main" val="136008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436F2-4685-9E44-A9DC-07C41409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04" y="210188"/>
            <a:ext cx="8479496" cy="41774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Can Develop a Relationship Between the Horizontal Distance Between 500 hPa Contours (60 m interval) and wind speed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B2897F-A450-A84F-BCF4-13BF0EF23EDA}"/>
              </a:ext>
            </a:extLst>
          </p:cNvPr>
          <p:cNvCxnSpPr/>
          <p:nvPr/>
        </p:nvCxnSpPr>
        <p:spPr>
          <a:xfrm>
            <a:off x="1526103" y="4836861"/>
            <a:ext cx="39350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06562F-7EF6-5649-A262-4861F6180894}"/>
              </a:ext>
            </a:extLst>
          </p:cNvPr>
          <p:cNvCxnSpPr/>
          <p:nvPr/>
        </p:nvCxnSpPr>
        <p:spPr>
          <a:xfrm>
            <a:off x="1577604" y="5872130"/>
            <a:ext cx="39350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-Down Arrow 6">
            <a:extLst>
              <a:ext uri="{FF2B5EF4-FFF2-40B4-BE49-F238E27FC236}">
                <a16:creationId xmlns:a16="http://schemas.microsoft.com/office/drawing/2014/main" id="{51284406-5B7E-C741-823A-5433B641A242}"/>
              </a:ext>
            </a:extLst>
          </p:cNvPr>
          <p:cNvSpPr/>
          <p:nvPr/>
        </p:nvSpPr>
        <p:spPr>
          <a:xfrm>
            <a:off x="1891863" y="4963510"/>
            <a:ext cx="107206" cy="79399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A225B-6B4A-A646-B2BD-486250E5E725}"/>
              </a:ext>
            </a:extLst>
          </p:cNvPr>
          <p:cNvSpPr txBox="1"/>
          <p:nvPr/>
        </p:nvSpPr>
        <p:spPr>
          <a:xfrm>
            <a:off x="359455" y="5043706"/>
            <a:ext cx="8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m</a:t>
            </a:r>
          </a:p>
          <a:p>
            <a:r>
              <a:rPr lang="en-US" dirty="0"/>
              <a:t>interval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C62F1-186F-4346-9AAC-B38AA64E372C}"/>
              </a:ext>
            </a:extLst>
          </p:cNvPr>
          <p:cNvSpPr txBox="1"/>
          <p:nvPr/>
        </p:nvSpPr>
        <p:spPr>
          <a:xfrm>
            <a:off x="3658652" y="581253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757A4-681A-BE4F-9F71-8DC5B5737EAD}"/>
              </a:ext>
            </a:extLst>
          </p:cNvPr>
          <p:cNvSpPr txBox="1"/>
          <p:nvPr/>
        </p:nvSpPr>
        <p:spPr>
          <a:xfrm>
            <a:off x="3651846" y="451457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5400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D4E838A-F093-844D-81F7-1B2D9F745E72}"/>
              </a:ext>
            </a:extLst>
          </p:cNvPr>
          <p:cNvSpPr/>
          <p:nvPr/>
        </p:nvSpPr>
        <p:spPr>
          <a:xfrm>
            <a:off x="3071123" y="5333576"/>
            <a:ext cx="845031" cy="1359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CC812-D72C-1A4E-BD51-53BCA612BA58}"/>
              </a:ext>
            </a:extLst>
          </p:cNvPr>
          <p:cNvSpPr txBox="1"/>
          <p:nvPr/>
        </p:nvSpPr>
        <p:spPr>
          <a:xfrm>
            <a:off x="3937239" y="522221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F73C7-CAFB-9244-830F-8B6CC9784C16}"/>
              </a:ext>
            </a:extLst>
          </p:cNvPr>
          <p:cNvSpPr txBox="1"/>
          <p:nvPr/>
        </p:nvSpPr>
        <p:spPr>
          <a:xfrm>
            <a:off x="3136054" y="6181869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F92E4-2E83-B344-9A71-CC72D5883068}"/>
              </a:ext>
            </a:extLst>
          </p:cNvPr>
          <p:cNvSpPr txBox="1"/>
          <p:nvPr/>
        </p:nvSpPr>
        <p:spPr>
          <a:xfrm>
            <a:off x="3055482" y="4162466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70688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B2F2-80F2-644B-AA79-23A7445AF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F77E96A6-A3AA-2A48-9F3F-6533E19B4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rcRect b="45043"/>
          <a:stretch/>
        </p:blipFill>
        <p:spPr>
          <a:xfrm>
            <a:off x="2703534" y="583091"/>
            <a:ext cx="7494716" cy="5691817"/>
          </a:xfrm>
        </p:spPr>
      </p:pic>
    </p:spTree>
    <p:extLst>
      <p:ext uri="{BB962C8B-B14F-4D97-AF65-F5344CB8AC3E}">
        <p14:creationId xmlns:p14="http://schemas.microsoft.com/office/powerpoint/2010/main" val="347965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9381-C901-7543-8FC6-8CFA6FCB1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F04F921F-80CE-A040-B97C-E5A378DED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  <a14:imgEffect>
                      <a14:brightnessContrast bright="-2000" contrast="-22000"/>
                    </a14:imgEffect>
                  </a14:imgLayer>
                </a14:imgProps>
              </a:ext>
            </a:extLst>
          </a:blip>
          <a:srcRect t="54838"/>
          <a:stretch/>
        </p:blipFill>
        <p:spPr>
          <a:xfrm>
            <a:off x="1398651" y="449634"/>
            <a:ext cx="9550676" cy="5958731"/>
          </a:xfrm>
        </p:spPr>
      </p:pic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780E8857-6E37-7242-B658-17373212E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</a14:imgLayer>
                </a14:imgProps>
              </a:ext>
            </a:extLst>
          </a:blip>
          <a:srcRect t="54710"/>
          <a:stretch/>
        </p:blipFill>
        <p:spPr>
          <a:xfrm>
            <a:off x="2149534" y="905302"/>
            <a:ext cx="8457505" cy="529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39FCC2-8EE0-634E-ADD1-4826DE78A9C7}"/>
              </a:ext>
            </a:extLst>
          </p:cNvPr>
          <p:cNvCxnSpPr/>
          <p:nvPr/>
        </p:nvCxnSpPr>
        <p:spPr>
          <a:xfrm>
            <a:off x="3496235" y="2624866"/>
            <a:ext cx="55079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F98F4B-B487-114F-B138-D46C2AEFD762}"/>
              </a:ext>
            </a:extLst>
          </p:cNvPr>
          <p:cNvCxnSpPr/>
          <p:nvPr/>
        </p:nvCxnSpPr>
        <p:spPr>
          <a:xfrm>
            <a:off x="3573331" y="4476974"/>
            <a:ext cx="55079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>
            <a:extLst>
              <a:ext uri="{FF2B5EF4-FFF2-40B4-BE49-F238E27FC236}">
                <a16:creationId xmlns:a16="http://schemas.microsoft.com/office/drawing/2014/main" id="{137C4E98-7E74-8D40-B3E0-FF8147C66BA7}"/>
              </a:ext>
            </a:extLst>
          </p:cNvPr>
          <p:cNvSpPr/>
          <p:nvPr/>
        </p:nvSpPr>
        <p:spPr>
          <a:xfrm>
            <a:off x="5303520" y="3350559"/>
            <a:ext cx="2355925" cy="40072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4E718E-6B14-A645-865A-D4F73EFD9844}"/>
              </a:ext>
            </a:extLst>
          </p:cNvPr>
          <p:cNvSpPr txBox="1"/>
          <p:nvPr/>
        </p:nvSpPr>
        <p:spPr>
          <a:xfrm>
            <a:off x="7659445" y="3289310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V</a:t>
            </a:r>
            <a:r>
              <a:rPr lang="en-US" sz="2800" baseline="-25000" dirty="0"/>
              <a:t>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2A105B-47A4-6D4B-B1C5-52A021442877}"/>
              </a:ext>
            </a:extLst>
          </p:cNvPr>
          <p:cNvCxnSpPr>
            <a:cxnSpLocks/>
          </p:cNvCxnSpPr>
          <p:nvPr/>
        </p:nvCxnSpPr>
        <p:spPr>
          <a:xfrm>
            <a:off x="4238513" y="2710927"/>
            <a:ext cx="0" cy="176604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7170B9A-3A98-5344-BD4F-BDBD58293EDB}"/>
              </a:ext>
            </a:extLst>
          </p:cNvPr>
          <p:cNvSpPr txBox="1"/>
          <p:nvPr/>
        </p:nvSpPr>
        <p:spPr>
          <a:xfrm>
            <a:off x="3635463" y="3409285"/>
            <a:ext cx="930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60m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0BB194-D28D-AC4F-9BC9-E17183027A54}"/>
              </a:ext>
            </a:extLst>
          </p:cNvPr>
          <p:cNvCxnSpPr>
            <a:cxnSpLocks/>
          </p:cNvCxnSpPr>
          <p:nvPr/>
        </p:nvCxnSpPr>
        <p:spPr>
          <a:xfrm>
            <a:off x="8812306" y="2710927"/>
            <a:ext cx="0" cy="176604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DAB7B0-9DDA-374F-836C-434DC50899CA}"/>
                  </a:ext>
                </a:extLst>
              </p:cNvPr>
              <p:cNvSpPr txBox="1"/>
              <p:nvPr/>
            </p:nvSpPr>
            <p:spPr>
              <a:xfrm>
                <a:off x="8777347" y="3360428"/>
                <a:ext cx="60779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DAB7B0-9DDA-374F-836C-434DC5089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347" y="3360428"/>
                <a:ext cx="607799" cy="430887"/>
              </a:xfrm>
              <a:prstGeom prst="rect">
                <a:avLst/>
              </a:prstGeom>
              <a:blipFill>
                <a:blip r:embed="rId2"/>
                <a:stretch>
                  <a:fillRect l="-6122" r="-816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AE7A895-5A44-3113-2114-B07EFC8A27A9}"/>
              </a:ext>
            </a:extLst>
          </p:cNvPr>
          <p:cNvSpPr txBox="1"/>
          <p:nvPr/>
        </p:nvSpPr>
        <p:spPr>
          <a:xfrm>
            <a:off x="5868814" y="4793302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2658D-AFE9-61B9-F9A0-49540C627D6D}"/>
              </a:ext>
            </a:extLst>
          </p:cNvPr>
          <p:cNvSpPr txBox="1"/>
          <p:nvPr/>
        </p:nvSpPr>
        <p:spPr>
          <a:xfrm>
            <a:off x="5868814" y="2005037"/>
            <a:ext cx="69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184308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EE326-BDB5-B159-3393-E98E2B67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 Synoptic Meteorologist Needs to Know about the Relationships between Pressures/Heights and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8FB12-3E31-1196-90AD-27D468306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6618"/>
            <a:ext cx="7488382" cy="41403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/>
              <a:t>These relationships can vary:</a:t>
            </a:r>
          </a:p>
          <a:p>
            <a:pPr lvl="1"/>
            <a:r>
              <a:rPr lang="en-US" sz="3600" b="1" dirty="0"/>
              <a:t>Between near the surface and aloft</a:t>
            </a:r>
          </a:p>
          <a:p>
            <a:pPr lvl="1"/>
            <a:r>
              <a:rPr lang="en-US" sz="3600" b="1" dirty="0"/>
              <a:t>Near and away from terrain</a:t>
            </a:r>
          </a:p>
          <a:p>
            <a:pPr lvl="1"/>
            <a:r>
              <a:rPr lang="en-US" sz="3600" b="1" dirty="0"/>
              <a:t>Between highly curved and straight flow</a:t>
            </a:r>
          </a:p>
          <a:p>
            <a:pPr lvl="1"/>
            <a:r>
              <a:rPr lang="en-US" sz="3600" b="1" dirty="0"/>
              <a:t>When the flow is changing rapidly in time.</a:t>
            </a:r>
          </a:p>
          <a:p>
            <a:pPr lvl="1"/>
            <a:r>
              <a:rPr lang="en-US" sz="3600" b="1" dirty="0"/>
              <a:t>By the vertical stability of the air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F24704E-D7AB-B703-59DB-50FDF354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972" y="1690688"/>
            <a:ext cx="2844902" cy="46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47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0AC9-9481-1B49-8D65-37973225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Contour Spacing (in degrees of latitude) versus Wind Speed at 500 hPa (60 m contour interval)</a:t>
            </a:r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3D36DA06-6EFE-B540-AEF1-4D27DD9DB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4386" y="2150828"/>
            <a:ext cx="627804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63E07D-33AD-B941-9674-C4B81E8C9196}"/>
              </a:ext>
            </a:extLst>
          </p:cNvPr>
          <p:cNvSpPr txBox="1"/>
          <p:nvPr/>
        </p:nvSpPr>
        <p:spPr>
          <a:xfrm>
            <a:off x="2061556" y="4073236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36D39-173E-E447-A7BC-0C94D5C7F178}"/>
              </a:ext>
            </a:extLst>
          </p:cNvPr>
          <p:cNvSpPr txBox="1"/>
          <p:nvPr/>
        </p:nvSpPr>
        <p:spPr>
          <a:xfrm>
            <a:off x="4813069" y="1956871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Wind speed in knots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423B1-0A9F-4043-8F98-902F25685331}"/>
              </a:ext>
            </a:extLst>
          </p:cNvPr>
          <p:cNvSpPr txBox="1"/>
          <p:nvPr/>
        </p:nvSpPr>
        <p:spPr>
          <a:xfrm>
            <a:off x="9373985" y="3466407"/>
            <a:ext cx="2276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 degree of latitude</a:t>
            </a:r>
          </a:p>
          <a:p>
            <a:r>
              <a:rPr lang="en-US" sz="2000" b="1" dirty="0"/>
              <a:t>is  ~ 111 km</a:t>
            </a:r>
          </a:p>
        </p:txBody>
      </p:sp>
    </p:spTree>
    <p:extLst>
      <p:ext uri="{BB962C8B-B14F-4D97-AF65-F5344CB8AC3E}">
        <p14:creationId xmlns:p14="http://schemas.microsoft.com/office/powerpoint/2010/main" val="600710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2036-AF0B-284D-8340-39089975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1417" cy="84853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A9CCB-4E63-CD4F-9089-DE30F1FBB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17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Wind speed increases as contour spacing decreases.</a:t>
            </a:r>
          </a:p>
          <a:p>
            <a:r>
              <a:rPr lang="en-US" sz="3600" dirty="0"/>
              <a:t>But why does contour spacing INCREASE for the same speed as one goes to the south?</a:t>
            </a:r>
          </a:p>
          <a:p>
            <a:r>
              <a:rPr lang="en-US" sz="3600" dirty="0"/>
              <a:t>Why do we need LESS height</a:t>
            </a:r>
          </a:p>
          <a:p>
            <a:pPr marL="0" indent="0">
              <a:buNone/>
            </a:pPr>
            <a:r>
              <a:rPr lang="en-US" sz="3600" dirty="0"/>
              <a:t>gradient to get the same </a:t>
            </a:r>
          </a:p>
          <a:p>
            <a:pPr marL="0" indent="0">
              <a:buNone/>
            </a:pPr>
            <a:r>
              <a:rPr lang="en-US" sz="3600" dirty="0"/>
              <a:t>wind speed in the south?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D624135-60F2-5348-A826-846231018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432" y="2855571"/>
            <a:ext cx="5503025" cy="38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81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39D4-1F7E-E241-A0E4-757B919B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18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Answer:  because f is less to the south.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2EDDE76-68B7-8240-90E1-11812DC68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34" y="1388438"/>
            <a:ext cx="10515600" cy="1451733"/>
          </a:xfrm>
        </p:spPr>
      </p:pic>
      <p:pic>
        <p:nvPicPr>
          <p:cNvPr id="7" name="Picture 6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6BE39B26-D051-274F-8FDE-25B834D9A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086" y="2714001"/>
            <a:ext cx="6042945" cy="3796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C787E2-825C-BB46-B9EF-69DF424FF7A9}"/>
              </a:ext>
            </a:extLst>
          </p:cNvPr>
          <p:cNvSpPr txBox="1"/>
          <p:nvPr/>
        </p:nvSpPr>
        <p:spPr>
          <a:xfrm>
            <a:off x="7530352" y="2786615"/>
            <a:ext cx="40556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the same wind speed, if </a:t>
            </a:r>
            <a:r>
              <a:rPr lang="en-US" sz="3200" b="1" dirty="0"/>
              <a:t>f</a:t>
            </a:r>
            <a:r>
              <a:rPr lang="en-US" sz="3200" dirty="0"/>
              <a:t> is less than the gradient is less.</a:t>
            </a:r>
          </a:p>
          <a:p>
            <a:endParaRPr lang="en-US" sz="3200" dirty="0"/>
          </a:p>
          <a:p>
            <a:r>
              <a:rPr lang="en-US" sz="3200" dirty="0"/>
              <a:t>So less gradient for the same wind speed to the south!</a:t>
            </a:r>
          </a:p>
        </p:txBody>
      </p:sp>
    </p:spTree>
    <p:extLst>
      <p:ext uri="{BB962C8B-B14F-4D97-AF65-F5344CB8AC3E}">
        <p14:creationId xmlns:p14="http://schemas.microsoft.com/office/powerpoint/2010/main" val="426673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34B6-D97A-1393-90C5-4683D58ED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 learned this first hand on a trip to southern Florida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7E72449-7752-C93C-4E95-F6F626568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442" y="1825625"/>
            <a:ext cx="10099116" cy="4351338"/>
          </a:xfrm>
        </p:spPr>
      </p:pic>
    </p:spTree>
    <p:extLst>
      <p:ext uri="{BB962C8B-B14F-4D97-AF65-F5344CB8AC3E}">
        <p14:creationId xmlns:p14="http://schemas.microsoft.com/office/powerpoint/2010/main" val="3825096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36BE-2D82-5047-97B4-6DC6D319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Geostrophic balance assumes that accelerations are small and that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the centrifugal force is not appreciable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30247-5CE0-4F4C-BFCF-21DB1DE97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2142978"/>
            <a:ext cx="8027597" cy="4351338"/>
          </a:xfrm>
        </p:spPr>
        <p:txBody>
          <a:bodyPr>
            <a:noAutofit/>
          </a:bodyPr>
          <a:lstStyle/>
          <a:p>
            <a:r>
              <a:rPr lang="en-US" dirty="0"/>
              <a:t>But in strong, sharply curved flow, the centrifugal force is important</a:t>
            </a:r>
          </a:p>
          <a:p>
            <a:r>
              <a:rPr lang="en-US" dirty="0"/>
              <a:t>In such situations, the </a:t>
            </a:r>
            <a:r>
              <a:rPr lang="en-US" b="1" dirty="0"/>
              <a:t>gradient wind balance </a:t>
            </a:r>
            <a:r>
              <a:rPr lang="en-US" dirty="0"/>
              <a:t>is more accurate.</a:t>
            </a:r>
          </a:p>
          <a:p>
            <a:r>
              <a:rPr lang="en-US" dirty="0"/>
              <a:t>Gradient wind balance assumes a balance between:</a:t>
            </a:r>
          </a:p>
          <a:p>
            <a:pPr lvl="1"/>
            <a:r>
              <a:rPr lang="en-US" sz="2800" dirty="0"/>
              <a:t>Pressure gradient force</a:t>
            </a:r>
          </a:p>
          <a:p>
            <a:pPr lvl="1"/>
            <a:r>
              <a:rPr lang="en-US" sz="2800" dirty="0"/>
              <a:t>Coriolis force </a:t>
            </a:r>
          </a:p>
          <a:p>
            <a:pPr lvl="1"/>
            <a:r>
              <a:rPr lang="en-US" sz="2800" dirty="0"/>
              <a:t>Centrifugal force</a:t>
            </a:r>
          </a:p>
          <a:p>
            <a:r>
              <a:rPr lang="en-US" dirty="0"/>
              <a:t>Still assumes steady state, no drag/friction, and no mountains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5E901-542B-F94C-809D-60ABA257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741" y="2004902"/>
            <a:ext cx="3537865" cy="410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1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5BD9-964E-9B42-8044-2C9DEE0F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64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Gradient Wind Balance (natural coordinates)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D8480F-B9E9-5D4D-88B8-A483A4069D4C}"/>
                  </a:ext>
                </a:extLst>
              </p:cNvPr>
              <p:cNvSpPr txBox="1"/>
              <p:nvPr/>
            </p:nvSpPr>
            <p:spPr>
              <a:xfrm>
                <a:off x="1408387" y="2476772"/>
                <a:ext cx="5933090" cy="11345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𝑓𝑉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D8480F-B9E9-5D4D-88B8-A483A4069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387" y="2476772"/>
                <a:ext cx="5933090" cy="1134541"/>
              </a:xfrm>
              <a:prstGeom prst="rect">
                <a:avLst/>
              </a:prstGeom>
              <a:blipFill>
                <a:blip r:embed="rId2"/>
                <a:stretch>
                  <a:fillRect t="-1099" b="-19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9982FD6A-3916-F942-AF7B-0CF602DA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868" y="2108195"/>
            <a:ext cx="3644900" cy="242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352B85-968D-3B40-A6B1-1B1F7CB57FFA}"/>
              </a:ext>
            </a:extLst>
          </p:cNvPr>
          <p:cNvSpPr txBox="1"/>
          <p:nvPr/>
        </p:nvSpPr>
        <p:spPr>
          <a:xfrm>
            <a:off x="808727" y="4005027"/>
            <a:ext cx="653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Centrifugal force       Coriolis                 Pressure Gradient 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9B0D5-E57B-A849-8242-204EE6B6B597}"/>
              </a:ext>
            </a:extLst>
          </p:cNvPr>
          <p:cNvSpPr txBox="1"/>
          <p:nvPr/>
        </p:nvSpPr>
        <p:spPr>
          <a:xfrm>
            <a:off x="1719601" y="4978245"/>
            <a:ext cx="7504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  <a:r>
              <a:rPr lang="en-US" sz="3200" baseline="-25000" dirty="0"/>
              <a:t>T</a:t>
            </a:r>
            <a:r>
              <a:rPr lang="en-US" sz="3200" dirty="0"/>
              <a:t> is the radius of curvature of the </a:t>
            </a:r>
            <a:r>
              <a:rPr lang="en-US" sz="3200" b="1" dirty="0"/>
              <a:t>trajectory</a:t>
            </a:r>
            <a:r>
              <a:rPr lang="en-US" sz="3200" dirty="0"/>
              <a:t> through a point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91ACB0D-C385-524A-973B-AD8E92D0F6EB}"/>
              </a:ext>
            </a:extLst>
          </p:cNvPr>
          <p:cNvSpPr/>
          <p:nvPr/>
        </p:nvSpPr>
        <p:spPr>
          <a:xfrm>
            <a:off x="9010436" y="4612232"/>
            <a:ext cx="2076236" cy="287676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A6886-EF83-5EA0-B9C9-FE059AED0C9A}"/>
              </a:ext>
            </a:extLst>
          </p:cNvPr>
          <p:cNvSpPr txBox="1"/>
          <p:nvPr/>
        </p:nvSpPr>
        <p:spPr>
          <a:xfrm>
            <a:off x="9916736" y="4899908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850359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BDFB-74A1-BE49-9E5B-DB947A67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Trajectories Versus Streamlines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6B757-475E-2545-B5D8-0422E26B8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500"/>
            <a:ext cx="10515600" cy="4351338"/>
          </a:xfrm>
        </p:spPr>
        <p:txBody>
          <a:bodyPr/>
          <a:lstStyle/>
          <a:p>
            <a:r>
              <a:rPr lang="en-US" dirty="0"/>
              <a:t>Streamlines are lines parallel to the flow at some time.</a:t>
            </a:r>
          </a:p>
          <a:p>
            <a:r>
              <a:rPr lang="en-US" dirty="0"/>
              <a:t>Trajectories show the </a:t>
            </a:r>
            <a:r>
              <a:rPr lang="en-US" b="1" dirty="0"/>
              <a:t>three-dimensional path </a:t>
            </a:r>
            <a:r>
              <a:rPr lang="en-US" dirty="0"/>
              <a:t>of air parcel over time ending or starting at a point.</a:t>
            </a: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5B2B3BB4-CF74-F74A-9150-BA662733C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55" y="3429000"/>
            <a:ext cx="4451338" cy="2819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486B41-A107-CC45-A113-AD333A860176}"/>
              </a:ext>
            </a:extLst>
          </p:cNvPr>
          <p:cNvSpPr txBox="1"/>
          <p:nvPr/>
        </p:nvSpPr>
        <p:spPr>
          <a:xfrm>
            <a:off x="2343806" y="6311900"/>
            <a:ext cx="128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Streamlines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40317C46-D7CC-B640-A32E-E39AF0887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282" y="3429000"/>
            <a:ext cx="5741588" cy="2565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4D96DC-2594-9B4A-9DAF-FCFC54B6EF69}"/>
              </a:ext>
            </a:extLst>
          </p:cNvPr>
          <p:cNvSpPr txBox="1"/>
          <p:nvPr/>
        </p:nvSpPr>
        <p:spPr>
          <a:xfrm>
            <a:off x="8061434" y="6176963"/>
            <a:ext cx="127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Trajectories</a:t>
            </a:r>
          </a:p>
        </p:txBody>
      </p:sp>
    </p:spTree>
    <p:extLst>
      <p:ext uri="{BB962C8B-B14F-4D97-AF65-F5344CB8AC3E}">
        <p14:creationId xmlns:p14="http://schemas.microsoft.com/office/powerpoint/2010/main" val="3051802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5391-232F-B348-8CFC-477C4E34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0" y="38664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Streamlines</a:t>
            </a:r>
          </a:p>
        </p:txBody>
      </p:sp>
      <p:pic>
        <p:nvPicPr>
          <p:cNvPr id="5" name="Content Placeholder 4" descr="A picture containing text, linedrawing, document&#10;&#10;Description automatically generated">
            <a:extLst>
              <a:ext uri="{FF2B5EF4-FFF2-40B4-BE49-F238E27FC236}">
                <a16:creationId xmlns:a16="http://schemas.microsoft.com/office/drawing/2014/main" id="{868C0188-2DAC-D747-90F1-D44C6750F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363" y="1825625"/>
            <a:ext cx="7397274" cy="4351338"/>
          </a:xfrm>
        </p:spPr>
      </p:pic>
    </p:spTree>
    <p:extLst>
      <p:ext uri="{BB962C8B-B14F-4D97-AF65-F5344CB8AC3E}">
        <p14:creationId xmlns:p14="http://schemas.microsoft.com/office/powerpoint/2010/main" val="602786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C09F-83EC-2B47-BA20-46D3E3460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Trajectories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34D9EBD-D218-EF49-97BB-C59EA5AC6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2969" y="289634"/>
            <a:ext cx="4995170" cy="6203241"/>
          </a:xfrm>
        </p:spPr>
      </p:pic>
    </p:spTree>
    <p:extLst>
      <p:ext uri="{BB962C8B-B14F-4D97-AF65-F5344CB8AC3E}">
        <p14:creationId xmlns:p14="http://schemas.microsoft.com/office/powerpoint/2010/main" val="3265884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613B-C28B-BF4D-BD23-5C8863D4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2255" cy="76999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Radius of Curvature of Trajectories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5821FA-D08D-1B4D-BF04-338B615F6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230"/>
          <a:stretch/>
        </p:blipFill>
        <p:spPr>
          <a:xfrm>
            <a:off x="431609" y="1562867"/>
            <a:ext cx="5527757" cy="4351338"/>
          </a:xfrm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7CB0FBB3-0580-6543-9EBD-FA5FAB71F2C9}"/>
              </a:ext>
            </a:extLst>
          </p:cNvPr>
          <p:cNvSpPr/>
          <p:nvPr/>
        </p:nvSpPr>
        <p:spPr>
          <a:xfrm rot="18778032">
            <a:off x="7638953" y="1931895"/>
            <a:ext cx="3913984" cy="4518078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0D9027-1E24-0E41-AA4C-1E1ABACF221B}"/>
              </a:ext>
            </a:extLst>
          </p:cNvPr>
          <p:cNvSpPr/>
          <p:nvPr/>
        </p:nvSpPr>
        <p:spPr>
          <a:xfrm rot="19216222" flipH="1">
            <a:off x="8572367" y="2377965"/>
            <a:ext cx="129415" cy="2102069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47434C66-4E1C-864E-B163-BF04CC1B19A5}"/>
              </a:ext>
            </a:extLst>
          </p:cNvPr>
          <p:cNvSpPr/>
          <p:nvPr/>
        </p:nvSpPr>
        <p:spPr>
          <a:xfrm rot="2876144">
            <a:off x="10010128" y="2406485"/>
            <a:ext cx="129033" cy="2139656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B25A1-0AA0-7E46-BA14-D3598B780FC0}"/>
              </a:ext>
            </a:extLst>
          </p:cNvPr>
          <p:cNvSpPr txBox="1"/>
          <p:nvPr/>
        </p:nvSpPr>
        <p:spPr>
          <a:xfrm>
            <a:off x="9308205" y="4111694"/>
            <a:ext cx="57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</a:t>
            </a:r>
            <a:r>
              <a:rPr lang="en-US" sz="2800" baseline="-25000" dirty="0"/>
              <a:t>T</a:t>
            </a:r>
            <a:r>
              <a:rPr lang="en-US" sz="28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8930B-EF7A-F947-A0A0-6CF43EE8D56C}"/>
              </a:ext>
            </a:extLst>
          </p:cNvPr>
          <p:cNvSpPr txBox="1"/>
          <p:nvPr/>
        </p:nvSpPr>
        <p:spPr>
          <a:xfrm>
            <a:off x="9358625" y="1681655"/>
            <a:ext cx="109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trajectory</a:t>
            </a:r>
          </a:p>
        </p:txBody>
      </p:sp>
    </p:spTree>
    <p:extLst>
      <p:ext uri="{BB962C8B-B14F-4D97-AF65-F5344CB8AC3E}">
        <p14:creationId xmlns:p14="http://schemas.microsoft.com/office/powerpoint/2010/main" val="632712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C5D0-CF6C-A44C-99DC-9A81AE92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3" y="16825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Why so valuable to know these relationships?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8E60E-378C-DA41-A717-2938A130B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93" y="1898506"/>
            <a:ext cx="5257800" cy="4351338"/>
          </a:xfrm>
        </p:spPr>
        <p:txBody>
          <a:bodyPr>
            <a:noAutofit/>
          </a:bodyPr>
          <a:lstStyle/>
          <a:p>
            <a:r>
              <a:rPr lang="en-US" sz="4400" dirty="0"/>
              <a:t>Very useful when you do synoptic analysis</a:t>
            </a:r>
          </a:p>
          <a:p>
            <a:r>
              <a:rPr lang="en-US" sz="4400" dirty="0"/>
              <a:t>Useful in weather prediction.</a:t>
            </a:r>
          </a:p>
        </p:txBody>
      </p:sp>
      <p:pic>
        <p:nvPicPr>
          <p:cNvPr id="5" name="Picture 4" descr="Map&#10;&#10;Description automatically generated with low confidence">
            <a:extLst>
              <a:ext uri="{FF2B5EF4-FFF2-40B4-BE49-F238E27FC236}">
                <a16:creationId xmlns:a16="http://schemas.microsoft.com/office/drawing/2014/main" id="{6D663999-1040-AE49-9CF9-D09028F6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637007" cy="499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06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A9C7-97BF-A44B-A137-92F9BC5E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Can Understand the Qualitative Effects of the Centrifugal Force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C7F17B-3209-1640-A1EB-459666095A7D}"/>
              </a:ext>
            </a:extLst>
          </p:cNvPr>
          <p:cNvSpPr/>
          <p:nvPr/>
        </p:nvSpPr>
        <p:spPr>
          <a:xfrm>
            <a:off x="4309241" y="2049518"/>
            <a:ext cx="3573517" cy="340223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84EFA-1D44-174C-8968-ECBE09060B2D}"/>
              </a:ext>
            </a:extLst>
          </p:cNvPr>
          <p:cNvSpPr txBox="1"/>
          <p:nvPr/>
        </p:nvSpPr>
        <p:spPr>
          <a:xfrm>
            <a:off x="5841762" y="3155731"/>
            <a:ext cx="508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6287D3FA-AA83-3F40-8B8A-3C32C03AE5DA}"/>
              </a:ext>
            </a:extLst>
          </p:cNvPr>
          <p:cNvSpPr/>
          <p:nvPr/>
        </p:nvSpPr>
        <p:spPr>
          <a:xfrm rot="3500882">
            <a:off x="6699212" y="5055120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19EE2DAB-CC97-AB45-AE0D-C2540F995681}"/>
              </a:ext>
            </a:extLst>
          </p:cNvPr>
          <p:cNvSpPr/>
          <p:nvPr/>
        </p:nvSpPr>
        <p:spPr>
          <a:xfrm rot="13830911">
            <a:off x="4861157" y="2161646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9B32F-332E-9F46-B1EF-964646ECD16E}"/>
              </a:ext>
            </a:extLst>
          </p:cNvPr>
          <p:cNvSpPr txBox="1"/>
          <p:nvPr/>
        </p:nvSpPr>
        <p:spPr>
          <a:xfrm>
            <a:off x="838200" y="2890391"/>
            <a:ext cx="28614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Around a low or</a:t>
            </a:r>
          </a:p>
          <a:p>
            <a:r>
              <a:rPr lang="en-US" sz="3200" dirty="0"/>
              <a:t>trough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C45B3553-8387-6F46-81EF-B33677F87D1F}"/>
              </a:ext>
            </a:extLst>
          </p:cNvPr>
          <p:cNvSpPr/>
          <p:nvPr/>
        </p:nvSpPr>
        <p:spPr>
          <a:xfrm>
            <a:off x="7782906" y="2384289"/>
            <a:ext cx="199699" cy="136634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7D75938E-00FC-F94B-9618-D46418941994}"/>
              </a:ext>
            </a:extLst>
          </p:cNvPr>
          <p:cNvSpPr/>
          <p:nvPr/>
        </p:nvSpPr>
        <p:spPr>
          <a:xfrm>
            <a:off x="7917245" y="2897911"/>
            <a:ext cx="199699" cy="860243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7EB3D-37A9-954F-A5C4-E4BCA496C1E5}"/>
              </a:ext>
            </a:extLst>
          </p:cNvPr>
          <p:cNvSpPr txBox="1"/>
          <p:nvPr/>
        </p:nvSpPr>
        <p:spPr>
          <a:xfrm>
            <a:off x="7991539" y="2825857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Vgrad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6648-4E6E-0142-A96C-7A33C8FEF321}"/>
              </a:ext>
            </a:extLst>
          </p:cNvPr>
          <p:cNvSpPr txBox="1"/>
          <p:nvPr/>
        </p:nvSpPr>
        <p:spPr>
          <a:xfrm>
            <a:off x="7919077" y="2289188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Vgeo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C95B8FB8-9A9D-1142-BC62-2BD66D6CAE15}"/>
              </a:ext>
            </a:extLst>
          </p:cNvPr>
          <p:cNvSpPr/>
          <p:nvPr/>
        </p:nvSpPr>
        <p:spPr>
          <a:xfrm>
            <a:off x="6659981" y="3639470"/>
            <a:ext cx="1151734" cy="17647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7AC3EF95-821F-1C40-B9A9-1636C2EFA42C}"/>
              </a:ext>
            </a:extLst>
          </p:cNvPr>
          <p:cNvSpPr/>
          <p:nvPr/>
        </p:nvSpPr>
        <p:spPr>
          <a:xfrm rot="10800000">
            <a:off x="7948772" y="3790251"/>
            <a:ext cx="543537" cy="1615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05F9B5A9-4CCA-284E-8E2B-979DB1FE7625}"/>
              </a:ext>
            </a:extLst>
          </p:cNvPr>
          <p:cNvSpPr/>
          <p:nvPr/>
        </p:nvSpPr>
        <p:spPr>
          <a:xfrm flipH="1">
            <a:off x="7948772" y="3639470"/>
            <a:ext cx="757523" cy="161547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81093-161B-DE48-9583-1DB89519B23C}"/>
              </a:ext>
            </a:extLst>
          </p:cNvPr>
          <p:cNvSpPr txBox="1"/>
          <p:nvPr/>
        </p:nvSpPr>
        <p:spPr>
          <a:xfrm>
            <a:off x="7023290" y="383682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D525C-2B0D-9544-84C3-1C28E5B2E4E5}"/>
              </a:ext>
            </a:extLst>
          </p:cNvPr>
          <p:cNvSpPr txBox="1"/>
          <p:nvPr/>
        </p:nvSpPr>
        <p:spPr>
          <a:xfrm>
            <a:off x="8587805" y="3381302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66A4E3-1396-2E4D-929C-1808B39F67F0}"/>
              </a:ext>
            </a:extLst>
          </p:cNvPr>
          <p:cNvSpPr txBox="1"/>
          <p:nvPr/>
        </p:nvSpPr>
        <p:spPr>
          <a:xfrm>
            <a:off x="8280552" y="391542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5CB5C0-B101-3D49-911E-9DD52B8AD8B7}"/>
              </a:ext>
            </a:extLst>
          </p:cNvPr>
          <p:cNvSpPr txBox="1"/>
          <p:nvPr/>
        </p:nvSpPr>
        <p:spPr>
          <a:xfrm>
            <a:off x="1891862" y="5082599"/>
            <a:ext cx="2763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n</a:t>
            </a:r>
            <a:r>
              <a:rPr lang="en-US" sz="4000" dirty="0"/>
              <a:t> = Ce + 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A7B59-A994-A54E-8230-9E7E18659911}"/>
              </a:ext>
            </a:extLst>
          </p:cNvPr>
          <p:cNvSpPr txBox="1"/>
          <p:nvPr/>
        </p:nvSpPr>
        <p:spPr>
          <a:xfrm>
            <a:off x="259015" y="5845463"/>
            <a:ext cx="623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Pressure gradient force =  Centrifugal force + Coriolis force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FB9E80-DDD6-C84B-BB2E-EF22B19C6897}"/>
              </a:ext>
            </a:extLst>
          </p:cNvPr>
          <p:cNvSpPr txBox="1"/>
          <p:nvPr/>
        </p:nvSpPr>
        <p:spPr>
          <a:xfrm>
            <a:off x="9398682" y="2042755"/>
            <a:ext cx="27032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Because Ce helps balance Pn, Co doesn’t have to be as large. Since Co= fV, then V does not have to be as large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2A12A-04AA-4C42-B60A-F2751951077C}"/>
              </a:ext>
            </a:extLst>
          </p:cNvPr>
          <p:cNvSpPr txBox="1"/>
          <p:nvPr/>
        </p:nvSpPr>
        <p:spPr>
          <a:xfrm>
            <a:off x="7948772" y="5302079"/>
            <a:ext cx="3984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Thus, |</a:t>
            </a:r>
            <a:r>
              <a:rPr lang="en-US" sz="2800" b="1" dirty="0"/>
              <a:t>Vgrad</a:t>
            </a:r>
            <a:r>
              <a:rPr lang="en-US" sz="2800" dirty="0"/>
              <a:t>) &lt; |</a:t>
            </a:r>
            <a:r>
              <a:rPr lang="en-US" sz="2800" b="1" dirty="0"/>
              <a:t>Vgeo</a:t>
            </a:r>
            <a:r>
              <a:rPr lang="en-US" sz="2800" dirty="0"/>
              <a:t>|</a:t>
            </a:r>
          </a:p>
          <a:p>
            <a:r>
              <a:rPr lang="en-US" sz="2800" dirty="0">
                <a:solidFill>
                  <a:srgbClr val="FF0000"/>
                </a:solidFill>
              </a:rPr>
              <a:t>Wind are subgeostrophic in low and troughs</a:t>
            </a:r>
          </a:p>
        </p:txBody>
      </p:sp>
    </p:spTree>
    <p:extLst>
      <p:ext uri="{BB962C8B-B14F-4D97-AF65-F5344CB8AC3E}">
        <p14:creationId xmlns:p14="http://schemas.microsoft.com/office/powerpoint/2010/main" val="3807061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A9C7-97BF-A44B-A137-92F9BC5E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Opposite around Highs and Ridges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C7F17B-3209-1640-A1EB-459666095A7D}"/>
              </a:ext>
            </a:extLst>
          </p:cNvPr>
          <p:cNvSpPr/>
          <p:nvPr/>
        </p:nvSpPr>
        <p:spPr>
          <a:xfrm>
            <a:off x="4309241" y="2049518"/>
            <a:ext cx="3573517" cy="340223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84EFA-1D44-174C-8968-ECBE09060B2D}"/>
              </a:ext>
            </a:extLst>
          </p:cNvPr>
          <p:cNvSpPr txBox="1"/>
          <p:nvPr/>
        </p:nvSpPr>
        <p:spPr>
          <a:xfrm>
            <a:off x="5841762" y="3155731"/>
            <a:ext cx="6703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6287D3FA-AA83-3F40-8B8A-3C32C03AE5DA}"/>
              </a:ext>
            </a:extLst>
          </p:cNvPr>
          <p:cNvSpPr/>
          <p:nvPr/>
        </p:nvSpPr>
        <p:spPr>
          <a:xfrm rot="14021140">
            <a:off x="6699212" y="5055120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19EE2DAB-CC97-AB45-AE0D-C2540F995681}"/>
              </a:ext>
            </a:extLst>
          </p:cNvPr>
          <p:cNvSpPr/>
          <p:nvPr/>
        </p:nvSpPr>
        <p:spPr>
          <a:xfrm rot="3254231">
            <a:off x="4861157" y="2161646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9B32F-332E-9F46-B1EF-964646ECD16E}"/>
              </a:ext>
            </a:extLst>
          </p:cNvPr>
          <p:cNvSpPr txBox="1"/>
          <p:nvPr/>
        </p:nvSpPr>
        <p:spPr>
          <a:xfrm>
            <a:off x="838200" y="2890391"/>
            <a:ext cx="2980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Around a high or</a:t>
            </a:r>
          </a:p>
          <a:p>
            <a:r>
              <a:rPr lang="en-US" sz="3200" dirty="0"/>
              <a:t>ridge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C45B3553-8387-6F46-81EF-B33677F87D1F}"/>
              </a:ext>
            </a:extLst>
          </p:cNvPr>
          <p:cNvSpPr/>
          <p:nvPr/>
        </p:nvSpPr>
        <p:spPr>
          <a:xfrm rot="10800000">
            <a:off x="7829511" y="3765962"/>
            <a:ext cx="199699" cy="65698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7D75938E-00FC-F94B-9618-D46418941994}"/>
              </a:ext>
            </a:extLst>
          </p:cNvPr>
          <p:cNvSpPr/>
          <p:nvPr/>
        </p:nvSpPr>
        <p:spPr>
          <a:xfrm rot="10800000">
            <a:off x="7946266" y="3765962"/>
            <a:ext cx="199699" cy="1033042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7EB3D-37A9-954F-A5C4-E4BCA496C1E5}"/>
              </a:ext>
            </a:extLst>
          </p:cNvPr>
          <p:cNvSpPr txBox="1"/>
          <p:nvPr/>
        </p:nvSpPr>
        <p:spPr>
          <a:xfrm>
            <a:off x="7882755" y="4744805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Vgrad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6648-4E6E-0142-A96C-7A33C8FEF321}"/>
              </a:ext>
            </a:extLst>
          </p:cNvPr>
          <p:cNvSpPr txBox="1"/>
          <p:nvPr/>
        </p:nvSpPr>
        <p:spPr>
          <a:xfrm>
            <a:off x="7311374" y="4292617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Vgeo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C95B8FB8-9A9D-1142-BC62-2BD66D6CAE15}"/>
              </a:ext>
            </a:extLst>
          </p:cNvPr>
          <p:cNvSpPr/>
          <p:nvPr/>
        </p:nvSpPr>
        <p:spPr>
          <a:xfrm rot="10800000">
            <a:off x="7906552" y="3577534"/>
            <a:ext cx="1021317" cy="209291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7AC3EF95-821F-1C40-B9A9-1636C2EFA42C}"/>
              </a:ext>
            </a:extLst>
          </p:cNvPr>
          <p:cNvSpPr/>
          <p:nvPr/>
        </p:nvSpPr>
        <p:spPr>
          <a:xfrm rot="10800000">
            <a:off x="7897965" y="3453620"/>
            <a:ext cx="543537" cy="1615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05F9B5A9-4CCA-284E-8E2B-979DB1FE7625}"/>
              </a:ext>
            </a:extLst>
          </p:cNvPr>
          <p:cNvSpPr/>
          <p:nvPr/>
        </p:nvSpPr>
        <p:spPr>
          <a:xfrm rot="10800000" flipH="1">
            <a:off x="6583889" y="3605250"/>
            <a:ext cx="1245622" cy="141710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81093-161B-DE48-9583-1DB89519B23C}"/>
              </a:ext>
            </a:extLst>
          </p:cNvPr>
          <p:cNvSpPr txBox="1"/>
          <p:nvPr/>
        </p:nvSpPr>
        <p:spPr>
          <a:xfrm>
            <a:off x="8217715" y="374696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D525C-2B0D-9544-84C3-1C28E5B2E4E5}"/>
              </a:ext>
            </a:extLst>
          </p:cNvPr>
          <p:cNvSpPr txBox="1"/>
          <p:nvPr/>
        </p:nvSpPr>
        <p:spPr>
          <a:xfrm>
            <a:off x="7172724" y="372512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66A4E3-1396-2E4D-929C-1808B39F67F0}"/>
              </a:ext>
            </a:extLst>
          </p:cNvPr>
          <p:cNvSpPr txBox="1"/>
          <p:nvPr/>
        </p:nvSpPr>
        <p:spPr>
          <a:xfrm>
            <a:off x="7906407" y="320197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5CB5C0-B101-3D49-911E-9DD52B8AD8B7}"/>
              </a:ext>
            </a:extLst>
          </p:cNvPr>
          <p:cNvSpPr txBox="1"/>
          <p:nvPr/>
        </p:nvSpPr>
        <p:spPr>
          <a:xfrm>
            <a:off x="1891862" y="5082599"/>
            <a:ext cx="2763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n</a:t>
            </a:r>
            <a:r>
              <a:rPr lang="en-US" sz="4000" dirty="0"/>
              <a:t> + Ce = 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A7B59-A994-A54E-8230-9E7E18659911}"/>
              </a:ext>
            </a:extLst>
          </p:cNvPr>
          <p:cNvSpPr txBox="1"/>
          <p:nvPr/>
        </p:nvSpPr>
        <p:spPr>
          <a:xfrm>
            <a:off x="259015" y="5845463"/>
            <a:ext cx="558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gradient force =  Centrifugal force + Coriolis force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FB9E80-DDD6-C84B-BB2E-EF22B19C6897}"/>
              </a:ext>
            </a:extLst>
          </p:cNvPr>
          <p:cNvSpPr txBox="1"/>
          <p:nvPr/>
        </p:nvSpPr>
        <p:spPr>
          <a:xfrm>
            <a:off x="9150773" y="1667546"/>
            <a:ext cx="2703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Because Ce supports P</a:t>
            </a:r>
            <a:r>
              <a:rPr lang="en-US" sz="2800" baseline="-25000" dirty="0"/>
              <a:t>n</a:t>
            </a:r>
            <a:r>
              <a:rPr lang="en-US" sz="2800" dirty="0"/>
              <a:t>, Co has to be larger. Since Co= fV, then V needs to be larger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2A12A-04AA-4C42-B60A-F2751951077C}"/>
              </a:ext>
            </a:extLst>
          </p:cNvPr>
          <p:cNvSpPr txBox="1"/>
          <p:nvPr/>
        </p:nvSpPr>
        <p:spPr>
          <a:xfrm>
            <a:off x="7706700" y="5177863"/>
            <a:ext cx="4226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Thus, |</a:t>
            </a:r>
            <a:r>
              <a:rPr lang="en-US" sz="2800" b="1" dirty="0"/>
              <a:t>Vgrad</a:t>
            </a:r>
            <a:r>
              <a:rPr lang="en-US" sz="2800" dirty="0"/>
              <a:t>) &gt; |</a:t>
            </a:r>
            <a:r>
              <a:rPr lang="en-US" sz="2800" b="1" dirty="0"/>
              <a:t>Vgeo</a:t>
            </a:r>
            <a:r>
              <a:rPr lang="en-US" sz="2800" dirty="0"/>
              <a:t>|</a:t>
            </a:r>
          </a:p>
          <a:p>
            <a:r>
              <a:rPr lang="en-US" sz="2800" dirty="0">
                <a:solidFill>
                  <a:srgbClr val="FF0000"/>
                </a:solidFill>
              </a:rPr>
              <a:t>Wind are supergeostrophic in highs and ridges</a:t>
            </a:r>
          </a:p>
        </p:txBody>
      </p:sp>
    </p:spTree>
    <p:extLst>
      <p:ext uri="{BB962C8B-B14F-4D97-AF65-F5344CB8AC3E}">
        <p14:creationId xmlns:p14="http://schemas.microsoft.com/office/powerpoint/2010/main" val="1828818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8880-AC24-F145-A241-4B60A09D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Explains an Interesting Phenomenon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sz="3200" b="1" dirty="0">
                <a:latin typeface="+mn-lt"/>
              </a:rPr>
              <a:t>Similar wind speeds with different gradients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11E2908-53D2-1040-8F8D-36B63B078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389"/>
          <a:stretch/>
        </p:blipFill>
        <p:spPr>
          <a:xfrm>
            <a:off x="1320360" y="1756149"/>
            <a:ext cx="8725824" cy="404417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7B5AF1-BB0A-B340-9D81-ECB49FD6EB52}"/>
              </a:ext>
            </a:extLst>
          </p:cNvPr>
          <p:cNvSpPr txBox="1"/>
          <p:nvPr/>
        </p:nvSpPr>
        <p:spPr>
          <a:xfrm>
            <a:off x="2452255" y="3198167"/>
            <a:ext cx="2605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Similar wind speed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639C1B-34AE-324F-B239-F43DB79FB4FD}"/>
              </a:ext>
            </a:extLst>
          </p:cNvPr>
          <p:cNvSpPr/>
          <p:nvPr/>
        </p:nvSpPr>
        <p:spPr>
          <a:xfrm>
            <a:off x="5683272" y="4898567"/>
            <a:ext cx="2605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Similar wind speed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6741E-951B-E246-9B25-238415E8C1F6}"/>
              </a:ext>
            </a:extLst>
          </p:cNvPr>
          <p:cNvSpPr txBox="1"/>
          <p:nvPr/>
        </p:nvSpPr>
        <p:spPr>
          <a:xfrm>
            <a:off x="2319020" y="5277105"/>
            <a:ext cx="2712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supergeostrophic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E91BFC-EAF6-F84B-96C1-2A8D2C5898C6}"/>
              </a:ext>
            </a:extLst>
          </p:cNvPr>
          <p:cNvSpPr/>
          <p:nvPr/>
        </p:nvSpPr>
        <p:spPr>
          <a:xfrm>
            <a:off x="6030217" y="5604176"/>
            <a:ext cx="2414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subgeostrophic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8520172B-9154-3447-AB59-28732F831A90}"/>
              </a:ext>
            </a:extLst>
          </p:cNvPr>
          <p:cNvSpPr/>
          <p:nvPr/>
        </p:nvSpPr>
        <p:spPr>
          <a:xfrm>
            <a:off x="3534310" y="2825393"/>
            <a:ext cx="965771" cy="372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037C848-67AE-1047-B516-63EBD93D627E}"/>
              </a:ext>
            </a:extLst>
          </p:cNvPr>
          <p:cNvSpPr/>
          <p:nvPr/>
        </p:nvSpPr>
        <p:spPr>
          <a:xfrm>
            <a:off x="6625119" y="4679450"/>
            <a:ext cx="965771" cy="372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79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6324-7025-FD4A-837C-AF059C28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67" y="7124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Observed wind speeds in sharp troughs with high winds can be as much as </a:t>
            </a:r>
            <a:r>
              <a:rPr lang="en-US" b="1" dirty="0">
                <a:latin typeface="+mn-lt"/>
              </a:rPr>
              <a:t>50% subgeostrophic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, although most troughs are less.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AF280-5EBB-3F44-ABC3-202E1A978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0011"/>
            <a:ext cx="10715847" cy="3203096"/>
          </a:xfrm>
        </p:spPr>
        <p:txBody>
          <a:bodyPr>
            <a:normAutofit/>
          </a:bodyPr>
          <a:lstStyle/>
          <a:p>
            <a:r>
              <a:rPr lang="en-US" sz="3600" dirty="0"/>
              <a:t>Next, I will show you a series of maps with heights, plus the </a:t>
            </a:r>
            <a:r>
              <a:rPr lang="en-US" sz="3600" b="1" dirty="0"/>
              <a:t>ageostrophic wind vector</a:t>
            </a:r>
            <a:r>
              <a:rPr lang="en-US" sz="3600" dirty="0"/>
              <a:t>.  </a:t>
            </a:r>
          </a:p>
          <a:p>
            <a:r>
              <a:rPr lang="en-US" sz="3600" dirty="0"/>
              <a:t>The </a:t>
            </a:r>
            <a:r>
              <a:rPr lang="en-US" sz="3600" b="1" dirty="0"/>
              <a:t>ageostrophic wind vector </a:t>
            </a:r>
            <a:r>
              <a:rPr lang="en-US" sz="3600" dirty="0"/>
              <a:t>is the vector difference between the actual wind and the geostrophic wind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71319FA-6210-AC4F-90A1-6CA7BE8FE36B}"/>
              </a:ext>
            </a:extLst>
          </p:cNvPr>
          <p:cNvSpPr/>
          <p:nvPr/>
        </p:nvSpPr>
        <p:spPr>
          <a:xfrm>
            <a:off x="5238306" y="5054009"/>
            <a:ext cx="1998921" cy="31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B3AF4134-D9B1-D94C-AFC8-2E2842A60D58}"/>
              </a:ext>
            </a:extLst>
          </p:cNvPr>
          <p:cNvSpPr/>
          <p:nvPr/>
        </p:nvSpPr>
        <p:spPr>
          <a:xfrm>
            <a:off x="5238306" y="5475767"/>
            <a:ext cx="1297173" cy="31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6A92B3DE-1F26-154F-9DF7-C1E578B443E4}"/>
              </a:ext>
            </a:extLst>
          </p:cNvPr>
          <p:cNvSpPr/>
          <p:nvPr/>
        </p:nvSpPr>
        <p:spPr>
          <a:xfrm>
            <a:off x="6535479" y="5926247"/>
            <a:ext cx="730103" cy="311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E082F-EC2C-1047-9483-9C035F8CD080}"/>
              </a:ext>
            </a:extLst>
          </p:cNvPr>
          <p:cNvSpPr txBox="1"/>
          <p:nvPr/>
        </p:nvSpPr>
        <p:spPr>
          <a:xfrm>
            <a:off x="7329377" y="4996566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Wind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78B85-434E-2F46-92C2-57CD634D9F12}"/>
              </a:ext>
            </a:extLst>
          </p:cNvPr>
          <p:cNvSpPr txBox="1"/>
          <p:nvPr/>
        </p:nvSpPr>
        <p:spPr>
          <a:xfrm>
            <a:off x="7329377" y="5418324"/>
            <a:ext cx="187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Geostrophic Wind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B4894-1E76-FA4D-9E59-C562AFFA6B46}"/>
              </a:ext>
            </a:extLst>
          </p:cNvPr>
          <p:cNvSpPr txBox="1"/>
          <p:nvPr/>
        </p:nvSpPr>
        <p:spPr>
          <a:xfrm>
            <a:off x="7329377" y="5897525"/>
            <a:ext cx="185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Ageostrophic Win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F8CFE03-C3A1-714F-9900-1ED24CAAF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87" y="4822539"/>
            <a:ext cx="3125973" cy="15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8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ECF97F29-7E95-104F-954D-AE602B4F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563" y="1518061"/>
            <a:ext cx="3641333" cy="3539055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If ageostrophic wind vector is going in the opposite direction of the wind, then winds are less than geostrophic:</a:t>
            </a:r>
            <a:br>
              <a:rPr lang="en-US" altLang="en-US" dirty="0">
                <a:solidFill>
                  <a:schemeClr val="accent1"/>
                </a:solidFill>
                <a:latin typeface="+mn-lt"/>
              </a:rPr>
            </a:br>
            <a:r>
              <a:rPr lang="en-US" altLang="en-US" dirty="0" err="1">
                <a:latin typeface="+mn-lt"/>
              </a:rPr>
              <a:t>subgeostrophic</a:t>
            </a:r>
            <a:endParaRPr lang="en-US" altLang="en-US" dirty="0">
              <a:latin typeface="+mn-lt"/>
            </a:endParaRPr>
          </a:p>
        </p:txBody>
      </p:sp>
      <p:pic>
        <p:nvPicPr>
          <p:cNvPr id="14338" name="Content Placeholder 3" descr="supergeo1.tiff">
            <a:extLst>
              <a:ext uri="{FF2B5EF4-FFF2-40B4-BE49-F238E27FC236}">
                <a16:creationId xmlns:a16="http://schemas.microsoft.com/office/drawing/2014/main" id="{BE192942-D03E-AB44-8761-BA1BDC87C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3234" y="612775"/>
            <a:ext cx="6989763" cy="56324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949900-F979-B847-9C86-AD981F208D9C}"/>
              </a:ext>
            </a:extLst>
          </p:cNvPr>
          <p:cNvSpPr txBox="1"/>
          <p:nvPr/>
        </p:nvSpPr>
        <p:spPr>
          <a:xfrm>
            <a:off x="6195237" y="243443"/>
            <a:ext cx="421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Heights and ageostrophic winds at 500 </a:t>
            </a:r>
            <a:r>
              <a:rPr lang="en-US" dirty="0" err="1"/>
              <a:t>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39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43807A5-E3EA-B747-82CA-256F9803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3997271" cy="4067390"/>
          </a:xfrm>
        </p:spPr>
        <p:txBody>
          <a:bodyPr/>
          <a:lstStyle/>
          <a:p>
            <a:r>
              <a:rPr lang="en-US" altLang="en-US" dirty="0"/>
              <a:t>Another </a:t>
            </a:r>
            <a:r>
              <a:rPr lang="en-US" altLang="en-US" dirty="0" err="1"/>
              <a:t>subgeostrophic</a:t>
            </a:r>
            <a:r>
              <a:rPr lang="en-US" altLang="en-US" dirty="0"/>
              <a:t> example</a:t>
            </a:r>
          </a:p>
        </p:txBody>
      </p:sp>
      <p:pic>
        <p:nvPicPr>
          <p:cNvPr id="15362" name="Content Placeholder 3" descr="subgeo2.tiff">
            <a:extLst>
              <a:ext uri="{FF2B5EF4-FFF2-40B4-BE49-F238E27FC236}">
                <a16:creationId xmlns:a16="http://schemas.microsoft.com/office/drawing/2014/main" id="{38EBE6E8-E60B-0340-9F21-328FD8764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6535" y="540489"/>
            <a:ext cx="5627688" cy="5659438"/>
          </a:xfrm>
        </p:spPr>
      </p:pic>
    </p:spTree>
    <p:extLst>
      <p:ext uri="{BB962C8B-B14F-4D97-AF65-F5344CB8AC3E}">
        <p14:creationId xmlns:p14="http://schemas.microsoft.com/office/powerpoint/2010/main" val="2104442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30C43AE5-6D0B-244C-8E5C-04A22C1D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37" y="714446"/>
            <a:ext cx="4355984" cy="4771954"/>
          </a:xfrm>
        </p:spPr>
        <p:txBody>
          <a:bodyPr/>
          <a:lstStyle/>
          <a:p>
            <a:r>
              <a:rPr lang="en-US" altLang="en-US" b="1" dirty="0" err="1">
                <a:solidFill>
                  <a:schemeClr val="accent1"/>
                </a:solidFill>
                <a:latin typeface="+mn-lt"/>
              </a:rPr>
              <a:t>Supergeostrophic</a:t>
            </a:r>
            <a:br>
              <a:rPr lang="en-US" altLang="en-US" b="1" dirty="0">
                <a:solidFill>
                  <a:schemeClr val="accent1"/>
                </a:solidFill>
                <a:latin typeface="+mn-lt"/>
              </a:rPr>
            </a:b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in ridge</a:t>
            </a:r>
          </a:p>
        </p:txBody>
      </p:sp>
      <p:pic>
        <p:nvPicPr>
          <p:cNvPr id="16386" name="Content Placeholder 3" descr="supergeo.tiff">
            <a:extLst>
              <a:ext uri="{FF2B5EF4-FFF2-40B4-BE49-F238E27FC236}">
                <a16:creationId xmlns:a16="http://schemas.microsoft.com/office/drawing/2014/main" id="{DD3255F3-CFA7-DA47-8501-5B95226A6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7063" y="714446"/>
            <a:ext cx="6908800" cy="5181600"/>
          </a:xfrm>
        </p:spPr>
      </p:pic>
    </p:spTree>
    <p:extLst>
      <p:ext uri="{BB962C8B-B14F-4D97-AF65-F5344CB8AC3E}">
        <p14:creationId xmlns:p14="http://schemas.microsoft.com/office/powerpoint/2010/main" val="964677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 descr="super3.tiff">
            <a:extLst>
              <a:ext uri="{FF2B5EF4-FFF2-40B4-BE49-F238E27FC236}">
                <a16:creationId xmlns:a16="http://schemas.microsoft.com/office/drawing/2014/main" id="{718A574F-DF93-8E44-B7CD-EAE338240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4150" y="329116"/>
            <a:ext cx="7104840" cy="5979937"/>
          </a:xfrm>
        </p:spPr>
      </p:pic>
    </p:spTree>
    <p:extLst>
      <p:ext uri="{BB962C8B-B14F-4D97-AF65-F5344CB8AC3E}">
        <p14:creationId xmlns:p14="http://schemas.microsoft.com/office/powerpoint/2010/main" val="2952758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5B20794D-158F-4B48-9D51-457A4587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8434" name="Content Placeholder 3" descr="super5.tiff">
            <a:extLst>
              <a:ext uri="{FF2B5EF4-FFF2-40B4-BE49-F238E27FC236}">
                <a16:creationId xmlns:a16="http://schemas.microsoft.com/office/drawing/2014/main" id="{06E67FD1-45B2-9647-A1C4-1E043B1FD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685800"/>
            <a:ext cx="7291388" cy="5486400"/>
          </a:xfrm>
        </p:spPr>
      </p:pic>
    </p:spTree>
    <p:extLst>
      <p:ext uri="{BB962C8B-B14F-4D97-AF65-F5344CB8AC3E}">
        <p14:creationId xmlns:p14="http://schemas.microsoft.com/office/powerpoint/2010/main" val="430192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4BA11616-4E9F-B143-9CE6-5F26E91F2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8914" name="Content Placeholder 3">
            <a:extLst>
              <a:ext uri="{FF2B5EF4-FFF2-40B4-BE49-F238E27FC236}">
                <a16:creationId xmlns:a16="http://schemas.microsoft.com/office/drawing/2014/main" id="{197ABF73-3749-054F-B698-028B15A99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1" y="838200"/>
            <a:ext cx="8753793" cy="6019800"/>
          </a:xfrm>
        </p:spPr>
      </p:pic>
    </p:spTree>
    <p:extLst>
      <p:ext uri="{BB962C8B-B14F-4D97-AF65-F5344CB8AC3E}">
        <p14:creationId xmlns:p14="http://schemas.microsoft.com/office/powerpoint/2010/main" val="195669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00D0-6452-0642-B442-78C957CF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4E408A6-786B-1C44-8221-BA7CA981B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626"/>
          <a:stretch/>
        </p:blipFill>
        <p:spPr>
          <a:xfrm>
            <a:off x="175927" y="57264"/>
            <a:ext cx="7417940" cy="6481381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12E4A00-27E4-B948-B297-8C78D5172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474" y="476250"/>
            <a:ext cx="3581400" cy="5905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B3851-202F-FF0A-DA43-173C818967D3}"/>
              </a:ext>
            </a:extLst>
          </p:cNvPr>
          <p:cNvSpPr txBox="1"/>
          <p:nvPr/>
        </p:nvSpPr>
        <p:spPr>
          <a:xfrm>
            <a:off x="3685309" y="6462619"/>
            <a:ext cx="169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Heights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AA765-1080-DF1D-847E-BF4EB6A8C444}"/>
              </a:ext>
            </a:extLst>
          </p:cNvPr>
          <p:cNvSpPr txBox="1"/>
          <p:nvPr/>
        </p:nvSpPr>
        <p:spPr>
          <a:xfrm>
            <a:off x="8645235" y="6394904"/>
            <a:ext cx="136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SLP Pressure</a:t>
            </a:r>
          </a:p>
        </p:txBody>
      </p:sp>
    </p:spTree>
    <p:extLst>
      <p:ext uri="{BB962C8B-B14F-4D97-AF65-F5344CB8AC3E}">
        <p14:creationId xmlns:p14="http://schemas.microsoft.com/office/powerpoint/2010/main" val="556894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8B18FEA4-4FFC-E445-B55A-C7D7D730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04" y="3778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Inertial Wind Balance</a:t>
            </a:r>
            <a:br>
              <a:rPr lang="en-US" altLang="en-US" b="1" dirty="0">
                <a:latin typeface="+mn-lt"/>
              </a:rPr>
            </a:br>
            <a:r>
              <a:rPr lang="en-US" altLang="en-US" sz="4000" b="1" dirty="0">
                <a:latin typeface="+mn-lt"/>
              </a:rPr>
              <a:t>Coriolis Force Balanced by Centrifugal force in an environment where pressure gradient is absent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4F1EC0-EE2E-3A4B-B578-FB8E09BAEE6F}"/>
                  </a:ext>
                </a:extLst>
              </p:cNvPr>
              <p:cNvSpPr txBox="1"/>
              <p:nvPr/>
            </p:nvSpPr>
            <p:spPr>
              <a:xfrm>
                <a:off x="3978165" y="2091558"/>
                <a:ext cx="270580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𝑓𝑉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4000" b="0" i="1" baseline="30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𝑅𝑇</m:t>
                    </m:r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4F1EC0-EE2E-3A4B-B578-FB8E09BAE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165" y="2091558"/>
                <a:ext cx="2705805" cy="615553"/>
              </a:xfrm>
              <a:prstGeom prst="rect">
                <a:avLst/>
              </a:prstGeom>
              <a:blipFill>
                <a:blip r:embed="rId2"/>
                <a:stretch>
                  <a:fillRect l="-8879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D4701AB-03DA-5147-971E-A80C5FB75E28}"/>
              </a:ext>
            </a:extLst>
          </p:cNvPr>
          <p:cNvSpPr txBox="1"/>
          <p:nvPr/>
        </p:nvSpPr>
        <p:spPr>
          <a:xfrm>
            <a:off x="3623517" y="2923315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Coriolis		Centrifugal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4A1F0-1E72-814D-A62E-E295C4CED5B0}"/>
                  </a:ext>
                </a:extLst>
              </p:cNvPr>
              <p:cNvSpPr txBox="1"/>
              <p:nvPr/>
            </p:nvSpPr>
            <p:spPr>
              <a:xfrm>
                <a:off x="3711970" y="3740042"/>
                <a:ext cx="3238194" cy="11379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600" b="0" i="1" baseline="-2500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𝑓𝑉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4A1F0-1E72-814D-A62E-E295C4CED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970" y="3740042"/>
                <a:ext cx="3238194" cy="1137940"/>
              </a:xfrm>
              <a:prstGeom prst="rect">
                <a:avLst/>
              </a:prstGeom>
              <a:blipFill>
                <a:blip r:embed="rId3"/>
                <a:stretch>
                  <a:fillRect l="-1563" t="-2222" r="-2344" b="-1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5D84E4B-3B76-E848-8BEE-89E2756C1D05}"/>
              </a:ext>
            </a:extLst>
          </p:cNvPr>
          <p:cNvSpPr txBox="1"/>
          <p:nvPr/>
        </p:nvSpPr>
        <p:spPr>
          <a:xfrm>
            <a:off x="913504" y="5110412"/>
            <a:ext cx="10937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Thus, one ends up with curved trajectories, </a:t>
            </a:r>
            <a:r>
              <a:rPr lang="en-US" sz="3600" b="1" dirty="0"/>
              <a:t>whose radius of curvature depends on wind speed and latitude</a:t>
            </a:r>
          </a:p>
        </p:txBody>
      </p:sp>
    </p:spTree>
    <p:extLst>
      <p:ext uri="{BB962C8B-B14F-4D97-AF65-F5344CB8AC3E}">
        <p14:creationId xmlns:p14="http://schemas.microsoft.com/office/powerpoint/2010/main" val="2900956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D41D7-98DC-2343-ADCB-28734435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7480" cy="4954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Inertial Wind (IW)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CCF4-2E14-C440-A4F0-AE9D237CD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50" y="942087"/>
            <a:ext cx="11027979" cy="4351338"/>
          </a:xfrm>
        </p:spPr>
        <p:txBody>
          <a:bodyPr>
            <a:normAutofit/>
          </a:bodyPr>
          <a:lstStyle/>
          <a:p>
            <a:r>
              <a:rPr lang="en-US" sz="3200" dirty="0"/>
              <a:t>Can be evident when flow escapes from a gap into the open ocean in the form of jet of strong winds</a:t>
            </a:r>
          </a:p>
          <a:p>
            <a:r>
              <a:rPr lang="en-US" sz="3200" dirty="0"/>
              <a:t>IW balance is only strictly followed at the center of the flow exiting the gap (there is often a pressure gradient on the side of the jet)</a:t>
            </a:r>
          </a:p>
          <a:p>
            <a:r>
              <a:rPr lang="en-US" sz="3200" dirty="0"/>
              <a:t>Great example:  </a:t>
            </a:r>
            <a:r>
              <a:rPr lang="en-US" sz="3200" b="1" dirty="0"/>
              <a:t>The Gulf of Tehuantepec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1AC7323-9494-2345-92AB-7A9761E2A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86" y="4060491"/>
            <a:ext cx="4422641" cy="262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47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DD68AD0C-A7EC-5945-B110-79B8D2FE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0482" name="Content Placeholder 3" descr="i1520-0493-126-10-2673-f01.gif">
            <a:extLst>
              <a:ext uri="{FF2B5EF4-FFF2-40B4-BE49-F238E27FC236}">
                <a16:creationId xmlns:a16="http://schemas.microsoft.com/office/drawing/2014/main" id="{8B9F658D-A8C8-1548-A941-97153EE0E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0"/>
            <a:ext cx="3352800" cy="6235700"/>
          </a:xfrm>
        </p:spPr>
      </p:pic>
      <p:pic>
        <p:nvPicPr>
          <p:cNvPr id="20483" name="Picture 4" descr="i1520-0493-126-10-2673-f13.gif">
            <a:extLst>
              <a:ext uri="{FF2B5EF4-FFF2-40B4-BE49-F238E27FC236}">
                <a16:creationId xmlns:a16="http://schemas.microsoft.com/office/drawing/2014/main" id="{F5BA1DB0-3F56-3E46-94EF-0F6793F6A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838200"/>
            <a:ext cx="4937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037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9D291AB-0492-734D-BEE4-9E8334EC0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3"/>
            <a:ext cx="2977055" cy="408075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Model Simulation</a:t>
            </a:r>
          </a:p>
        </p:txBody>
      </p:sp>
      <p:pic>
        <p:nvPicPr>
          <p:cNvPr id="21506" name="Content Placeholder 3" descr="i1520-0493-126-10-2673-f09.gif">
            <a:extLst>
              <a:ext uri="{FF2B5EF4-FFF2-40B4-BE49-F238E27FC236}">
                <a16:creationId xmlns:a16="http://schemas.microsoft.com/office/drawing/2014/main" id="{8801798F-D65D-3D46-BBC0-2698A18A3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7" b="-17"/>
          <a:stretch/>
        </p:blipFill>
        <p:spPr>
          <a:xfrm>
            <a:off x="4550978" y="609544"/>
            <a:ext cx="7220607" cy="5975751"/>
          </a:xfrm>
        </p:spPr>
      </p:pic>
    </p:spTree>
    <p:extLst>
      <p:ext uri="{BB962C8B-B14F-4D97-AF65-F5344CB8AC3E}">
        <p14:creationId xmlns:p14="http://schemas.microsoft.com/office/powerpoint/2010/main" val="4286649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A206D9F-1A7D-A643-A428-952C7C14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5" y="1300545"/>
            <a:ext cx="3815255" cy="3281965"/>
          </a:xfrm>
        </p:spPr>
        <p:txBody>
          <a:bodyPr/>
          <a:lstStyle/>
          <a:p>
            <a:pPr eaLnBrk="1" hangingPunct="1"/>
            <a:r>
              <a:rPr lang="en-US" altLang="en-US" dirty="0"/>
              <a:t>Observations</a:t>
            </a:r>
            <a:br>
              <a:rPr lang="en-US" altLang="en-US" dirty="0"/>
            </a:br>
            <a:r>
              <a:rPr lang="en-US" altLang="en-US" dirty="0"/>
              <a:t>Scatterometer</a:t>
            </a:r>
            <a:br>
              <a:rPr lang="en-US" altLang="en-US" dirty="0"/>
            </a:br>
            <a:r>
              <a:rPr lang="en-US" altLang="en-US" dirty="0"/>
              <a:t>Winds</a:t>
            </a:r>
          </a:p>
        </p:txBody>
      </p:sp>
      <p:pic>
        <p:nvPicPr>
          <p:cNvPr id="22530" name="Picture 4" descr="080308_quikscat_topo.jpg">
            <a:extLst>
              <a:ext uri="{FF2B5EF4-FFF2-40B4-BE49-F238E27FC236}">
                <a16:creationId xmlns:a16="http://schemas.microsoft.com/office/drawing/2014/main" id="{746399DB-CFD7-A642-A34B-CA6FF749F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08" y="365125"/>
            <a:ext cx="6373813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201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D913-F27F-2944-913B-80C547C8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50231" cy="76029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Recent Example</a:t>
            </a:r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822483B-C36C-6F49-89D6-044C0E611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5657" y="1223614"/>
            <a:ext cx="5008208" cy="4600373"/>
          </a:xfr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906CE83-741B-B041-8D79-7F4D5EC74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27" y="1308312"/>
            <a:ext cx="6165549" cy="43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76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5684-DEB5-D44A-AE71-FCC5FA26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31902" cy="89667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Cyclostrophic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8CC1E-D3BE-C44E-8C14-54C45384A7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482" y="1261796"/>
                <a:ext cx="6130159" cy="4184190"/>
              </a:xfrm>
            </p:spPr>
            <p:txBody>
              <a:bodyPr/>
              <a:lstStyle/>
              <a:p>
                <a:r>
                  <a:rPr lang="en-US" dirty="0"/>
                  <a:t>Balance between pressure gradient and centrifugal forces</a:t>
                </a:r>
              </a:p>
              <a:p>
                <a:r>
                  <a:rPr lang="en-US" dirty="0"/>
                  <a:t>No Coriolis force because too small</a:t>
                </a:r>
              </a:p>
              <a:p>
                <a:r>
                  <a:rPr lang="en-US" dirty="0"/>
                  <a:t>Applicable to small scale phenomena such as tornadoes, waterspouts and dust devils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2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8CC1E-D3BE-C44E-8C14-54C45384A7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482" y="1261796"/>
                <a:ext cx="6130159" cy="4184190"/>
              </a:xfrm>
              <a:blipFill>
                <a:blip r:embed="rId2"/>
                <a:stretch>
                  <a:fillRect l="-1653" t="-2424" r="-3306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outdoor, smoke, nature, clouds&#10;&#10;Description automatically generated">
            <a:extLst>
              <a:ext uri="{FF2B5EF4-FFF2-40B4-BE49-F238E27FC236}">
                <a16:creationId xmlns:a16="http://schemas.microsoft.com/office/drawing/2014/main" id="{382AB646-6668-974E-8652-104F2DBCF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562" y="775493"/>
            <a:ext cx="3630271" cy="5442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6AD5DC-8D50-6D4A-8F21-EBD895F89C03}"/>
              </a:ext>
            </a:extLst>
          </p:cNvPr>
          <p:cNvSpPr txBox="1"/>
          <p:nvPr/>
        </p:nvSpPr>
        <p:spPr>
          <a:xfrm>
            <a:off x="1948617" y="3938129"/>
            <a:ext cx="320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Centrifugal      Pressure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A114D8-2E1C-2F43-A9FB-31D3F323767F}"/>
                  </a:ext>
                </a:extLst>
              </p:cNvPr>
              <p:cNvSpPr txBox="1"/>
              <p:nvPr/>
            </p:nvSpPr>
            <p:spPr>
              <a:xfrm>
                <a:off x="3552550" y="5388764"/>
                <a:ext cx="3939557" cy="12730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A114D8-2E1C-2F43-A9FB-31D3F3237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550" y="5388764"/>
                <a:ext cx="3939557" cy="1273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90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492E202-F148-1741-96F9-98EF37BA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Surface drag or friction at the surface can result in a three-way force balance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B80DFF-8A90-634F-9C51-082A517D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46" y="1842732"/>
            <a:ext cx="3544613" cy="3378254"/>
          </a:xfrm>
        </p:spPr>
        <p:txBody>
          <a:bodyPr>
            <a:normAutofit/>
          </a:bodyPr>
          <a:lstStyle/>
          <a:p>
            <a:r>
              <a:rPr lang="en-US" sz="3600" b="1" dirty="0"/>
              <a:t>Pressure gradient force</a:t>
            </a:r>
          </a:p>
          <a:p>
            <a:r>
              <a:rPr lang="en-US" sz="3600" b="1" dirty="0"/>
              <a:t>Coriolis force</a:t>
            </a:r>
          </a:p>
          <a:p>
            <a:r>
              <a:rPr lang="en-US" sz="3600" b="1" dirty="0"/>
              <a:t>Friction or drag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3BDE3-DF4D-B947-8336-EA2DD4FC63B3}"/>
              </a:ext>
            </a:extLst>
          </p:cNvPr>
          <p:cNvSpPr txBox="1"/>
          <p:nvPr/>
        </p:nvSpPr>
        <p:spPr>
          <a:xfrm>
            <a:off x="3916154" y="1842732"/>
            <a:ext cx="3314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Reduces wind speed from geostrophic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Creates a component of wind towards lower pressure.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2B243F-FB8D-9E4B-8BF0-26DDEAF881C0}"/>
              </a:ext>
            </a:extLst>
          </p:cNvPr>
          <p:cNvCxnSpPr/>
          <p:nvPr/>
        </p:nvCxnSpPr>
        <p:spPr>
          <a:xfrm>
            <a:off x="8040414" y="2913468"/>
            <a:ext cx="3209859" cy="0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B305AC-8F18-2A43-B67A-96CBB6F98E64}"/>
              </a:ext>
            </a:extLst>
          </p:cNvPr>
          <p:cNvCxnSpPr/>
          <p:nvPr/>
        </p:nvCxnSpPr>
        <p:spPr>
          <a:xfrm>
            <a:off x="8143941" y="4708931"/>
            <a:ext cx="3209859" cy="0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D9FF87-9B61-AC4E-B182-710AE012470A}"/>
              </a:ext>
            </a:extLst>
          </p:cNvPr>
          <p:cNvSpPr txBox="1"/>
          <p:nvPr/>
        </p:nvSpPr>
        <p:spPr>
          <a:xfrm>
            <a:off x="8374644" y="2451803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C06D0-4FB4-8040-B4DB-057D383F5B70}"/>
              </a:ext>
            </a:extLst>
          </p:cNvPr>
          <p:cNvSpPr/>
          <p:nvPr/>
        </p:nvSpPr>
        <p:spPr>
          <a:xfrm>
            <a:off x="7966843" y="4669287"/>
            <a:ext cx="93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 +</a:t>
            </a:r>
            <a:r>
              <a:rPr lang="en-US" sz="2400" b="1" dirty="0" err="1">
                <a:latin typeface="Symbol" pitchFamily="2" charset="2"/>
              </a:rPr>
              <a:t>D</a:t>
            </a:r>
            <a:r>
              <a:rPr lang="en-US" sz="2400" b="1" dirty="0" err="1"/>
              <a:t>p</a:t>
            </a:r>
            <a:endParaRPr lang="en-US" sz="2400" b="1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B271AE0-712C-3145-9772-3B7C77B01EC9}"/>
              </a:ext>
            </a:extLst>
          </p:cNvPr>
          <p:cNvSpPr/>
          <p:nvPr/>
        </p:nvSpPr>
        <p:spPr>
          <a:xfrm>
            <a:off x="9144000" y="3788348"/>
            <a:ext cx="1708982" cy="915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D630C11-C1C8-5441-901A-1B8FFAF2609A}"/>
              </a:ext>
            </a:extLst>
          </p:cNvPr>
          <p:cNvSpPr/>
          <p:nvPr/>
        </p:nvSpPr>
        <p:spPr>
          <a:xfrm rot="20557361">
            <a:off x="9129613" y="3558557"/>
            <a:ext cx="1245871" cy="940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99D239-6E29-3E41-92A0-3BCBBBD11398}"/>
              </a:ext>
            </a:extLst>
          </p:cNvPr>
          <p:cNvSpPr txBox="1"/>
          <p:nvPr/>
        </p:nvSpPr>
        <p:spPr>
          <a:xfrm>
            <a:off x="10601121" y="3879894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Vgeo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C9B547-D3C4-F140-84D3-3B8C214BBBB3}"/>
              </a:ext>
            </a:extLst>
          </p:cNvPr>
          <p:cNvSpPr txBox="1"/>
          <p:nvPr/>
        </p:nvSpPr>
        <p:spPr>
          <a:xfrm>
            <a:off x="10361098" y="3189164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29E751-C37D-FB45-BFDC-A90403188BCC}"/>
                  </a:ext>
                </a:extLst>
              </p:cNvPr>
              <p:cNvSpPr txBox="1"/>
              <p:nvPr/>
            </p:nvSpPr>
            <p:spPr>
              <a:xfrm>
                <a:off x="9809016" y="3581203"/>
                <a:ext cx="1971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29E751-C37D-FB45-BFDC-A90403188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016" y="3581203"/>
                <a:ext cx="197169" cy="276999"/>
              </a:xfrm>
              <a:prstGeom prst="rect">
                <a:avLst/>
              </a:prstGeom>
              <a:blipFill>
                <a:blip r:embed="rId2"/>
                <a:stretch>
                  <a:fillRect l="-37500" r="-3750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20EE496-04B8-0347-8212-7FCDC98532DC}"/>
              </a:ext>
            </a:extLst>
          </p:cNvPr>
          <p:cNvSpPr txBox="1"/>
          <p:nvPr/>
        </p:nvSpPr>
        <p:spPr>
          <a:xfrm>
            <a:off x="10003513" y="3503422"/>
            <a:ext cx="1533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Cross isobar angle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BEF689-2785-1840-A8C7-167D4BBC0971}"/>
              </a:ext>
            </a:extLst>
          </p:cNvPr>
          <p:cNvSpPr txBox="1"/>
          <p:nvPr/>
        </p:nvSpPr>
        <p:spPr>
          <a:xfrm>
            <a:off x="9342966" y="5220707"/>
            <a:ext cx="14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pressure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4D17E-2112-0342-9508-FE8CBBE2CBD1}"/>
              </a:ext>
            </a:extLst>
          </p:cNvPr>
          <p:cNvSpPr txBox="1"/>
          <p:nvPr/>
        </p:nvSpPr>
        <p:spPr>
          <a:xfrm>
            <a:off x="9034585" y="1966383"/>
            <a:ext cx="14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pressure</a:t>
            </a:r>
          </a:p>
        </p:txBody>
      </p:sp>
    </p:spTree>
    <p:extLst>
      <p:ext uri="{BB962C8B-B14F-4D97-AF65-F5344CB8AC3E}">
        <p14:creationId xmlns:p14="http://schemas.microsoft.com/office/powerpoint/2010/main" val="2303721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3F4063A-9A06-DE48-BF54-94D7EBAFB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117" y="105976"/>
            <a:ext cx="7924800" cy="762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Three-way balance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53308359-2DCF-E345-883C-C351DCF8B9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3575" y="3550015"/>
            <a:ext cx="9435263" cy="343535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Typically, drag causes 20-30 degree cross isobar angle and 20-30% reduction in speed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over relatively flat land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Rougher surface </a:t>
            </a:r>
            <a:r>
              <a:rPr lang="en-US" altLang="en-US" sz="3600" dirty="0">
                <a:ea typeface="ＭＳ Ｐゴシック" panose="020B0600070205080204" pitchFamily="34" charset="-128"/>
              </a:rPr>
              <a:t>and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more stable in vertical </a:t>
            </a:r>
            <a:r>
              <a:rPr lang="en-US" altLang="en-US" sz="3600" dirty="0">
                <a:ea typeface="ＭＳ Ｐゴシック" panose="020B0600070205080204" pitchFamily="34" charset="-128"/>
              </a:rPr>
              <a:t>gives lower speeds and more cross isobar angle.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Why?</a:t>
            </a:r>
          </a:p>
        </p:txBody>
      </p:sp>
      <p:pic>
        <p:nvPicPr>
          <p:cNvPr id="35843" name="Picture 4">
            <a:extLst>
              <a:ext uri="{FF2B5EF4-FFF2-40B4-BE49-F238E27FC236}">
                <a16:creationId xmlns:a16="http://schemas.microsoft.com/office/drawing/2014/main" id="{C21E08C9-1D0E-B74A-9D60-6AEBA951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63" y="1202764"/>
            <a:ext cx="3105806" cy="22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>
            <a:extLst>
              <a:ext uri="{FF2B5EF4-FFF2-40B4-BE49-F238E27FC236}">
                <a16:creationId xmlns:a16="http://schemas.microsoft.com/office/drawing/2014/main" id="{89E1FEC1-372E-1C4C-BCF5-D13AA5936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61" y="381000"/>
            <a:ext cx="4215889" cy="310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92823EFD-2BD5-0C4C-9BEE-C256C565571C}"/>
              </a:ext>
            </a:extLst>
          </p:cNvPr>
          <p:cNvSpPr/>
          <p:nvPr/>
        </p:nvSpPr>
        <p:spPr>
          <a:xfrm>
            <a:off x="5316132" y="2232397"/>
            <a:ext cx="1058266" cy="466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4F315-0B1D-4E4F-A2F6-A690E4B8DB90}"/>
              </a:ext>
            </a:extLst>
          </p:cNvPr>
          <p:cNvSpPr txBox="1"/>
          <p:nvPr/>
        </p:nvSpPr>
        <p:spPr>
          <a:xfrm>
            <a:off x="1124951" y="1121508"/>
            <a:ext cx="1186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drag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53259-BCF3-C948-878D-30A4F2BD9F8A}"/>
              </a:ext>
            </a:extLst>
          </p:cNvPr>
          <p:cNvSpPr txBox="1"/>
          <p:nvPr/>
        </p:nvSpPr>
        <p:spPr>
          <a:xfrm>
            <a:off x="7128486" y="150167"/>
            <a:ext cx="779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Drag</a:t>
            </a:r>
          </a:p>
        </p:txBody>
      </p:sp>
    </p:spTree>
    <p:extLst>
      <p:ext uri="{BB962C8B-B14F-4D97-AF65-F5344CB8AC3E}">
        <p14:creationId xmlns:p14="http://schemas.microsoft.com/office/powerpoint/2010/main" val="3182538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9DEB1-C996-4046-88A3-DE97E55BD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Varying drag effects on surface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96B12-83A5-AA42-B33D-1DA0F0CF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4" y="1628470"/>
            <a:ext cx="6719277" cy="4351338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A rougher surface obviously produces more drag</a:t>
            </a:r>
          </a:p>
          <a:p>
            <a:r>
              <a:rPr lang="en-US" sz="3200" b="1" dirty="0"/>
              <a:t>Less stability mean more mixing in the vertical, which mixes down faster air from aloft that is not in contact with the rough surface.</a:t>
            </a:r>
          </a:p>
          <a:p>
            <a:r>
              <a:rPr lang="en-US" sz="3200" b="1" dirty="0"/>
              <a:t>More stability means the effects of drag are concentrated in a shallow air layer near the surface.  Slower winds.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ED33D15-13DC-6349-A516-24EB8505D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908" y="2657231"/>
            <a:ext cx="32512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2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DF3B-8317-6E47-BD65-90BF0183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Heights and winds aloft are often closely related by the </a:t>
            </a:r>
            <a:r>
              <a:rPr lang="en-US" b="1" dirty="0">
                <a:latin typeface="+mn-lt"/>
              </a:rPr>
              <a:t>geostrophic and gradient wind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relationships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F51F6-4BAE-7C40-B617-1EB2D12F0D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7508" y="1897544"/>
                <a:ext cx="10319535" cy="3126519"/>
              </a:xfrm>
            </p:spPr>
            <p:txBody>
              <a:bodyPr/>
              <a:lstStyle/>
              <a:p>
                <a:r>
                  <a:rPr lang="en-US" sz="3200" dirty="0"/>
                  <a:t>For 80%+ of the atmosphere outside of the inner tropics, the </a:t>
                </a:r>
                <a:r>
                  <a:rPr lang="en-US" sz="3200" b="1" dirty="0"/>
                  <a:t>geostrophic relationship </a:t>
                </a:r>
                <a:r>
                  <a:rPr lang="en-US" sz="3200" dirty="0"/>
                  <a:t>is quite good.</a:t>
                </a:r>
              </a:p>
              <a:p>
                <a:r>
                  <a:rPr lang="en-US" dirty="0"/>
                  <a:t>In natural coordinates: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𝑓𝑉𝑔𝑒𝑜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 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constant height</a:t>
                </a:r>
                <a:endParaRPr lang="en-US" sz="2400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𝑓𝑉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𝑔𝑒𝑜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             </a:t>
                </a:r>
                <a:r>
                  <a:rPr lang="en-US" sz="36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constant pressure</a:t>
                </a:r>
              </a:p>
              <a:p>
                <a:pPr marL="0" indent="0">
                  <a:buNone/>
                </a:pPr>
                <a:endPara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F51F6-4BAE-7C40-B617-1EB2D12F0D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7508" y="1897544"/>
                <a:ext cx="10319535" cy="3126519"/>
              </a:xfrm>
              <a:blipFill>
                <a:blip r:embed="rId2"/>
                <a:stretch>
                  <a:fillRect l="-1351" t="-4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17F4C09-C63B-1D4D-8C61-12734BFA37F2}"/>
              </a:ext>
            </a:extLst>
          </p:cNvPr>
          <p:cNvSpPr txBox="1"/>
          <p:nvPr/>
        </p:nvSpPr>
        <p:spPr>
          <a:xfrm>
            <a:off x="1397285" y="5024063"/>
            <a:ext cx="516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Coriolis Force          Horizonal Pressure Gradient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F51083-2115-944E-8C53-6A12D2895409}"/>
                  </a:ext>
                </a:extLst>
              </p:cNvPr>
              <p:cNvSpPr txBox="1"/>
              <p:nvPr/>
            </p:nvSpPr>
            <p:spPr>
              <a:xfrm flipH="1">
                <a:off x="1397285" y="5529150"/>
                <a:ext cx="633355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=7.292 ∗10 </m:t>
                          </m:r>
                          <m:r>
                            <a:rPr lang="en-US" sz="24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−1 </m:t>
                          </m:r>
                        </m:e>
                      </m:func>
                    </m:oMath>
                  </m:oMathPara>
                </a14:m>
                <a:endParaRPr lang="en-US" sz="24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F51083-2115-944E-8C53-6A12D2895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97285" y="5529150"/>
                <a:ext cx="6333551" cy="369332"/>
              </a:xfrm>
              <a:prstGeom prst="rect">
                <a:avLst/>
              </a:prstGeom>
              <a:blipFill>
                <a:blip r:embed="rId3"/>
                <a:stretch>
                  <a:fillRect t="-23333" b="-4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D68E3B-B818-6B4F-817D-4194AEB1CE35}"/>
              </a:ext>
            </a:extLst>
          </p:cNvPr>
          <p:cNvCxnSpPr/>
          <p:nvPr/>
        </p:nvCxnSpPr>
        <p:spPr>
          <a:xfrm>
            <a:off x="9421402" y="4561726"/>
            <a:ext cx="18082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B189E3-F8E3-5441-A735-12C6823A2888}"/>
              </a:ext>
            </a:extLst>
          </p:cNvPr>
          <p:cNvCxnSpPr>
            <a:cxnSpLocks/>
          </p:cNvCxnSpPr>
          <p:nvPr/>
        </p:nvCxnSpPr>
        <p:spPr>
          <a:xfrm flipV="1">
            <a:off x="9421402" y="3029211"/>
            <a:ext cx="0" cy="15325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046EC9-5330-7442-99F7-3AA7B0DF1C67}"/>
                  </a:ext>
                </a:extLst>
              </p:cNvPr>
              <p:cNvSpPr txBox="1"/>
              <p:nvPr/>
            </p:nvSpPr>
            <p:spPr>
              <a:xfrm>
                <a:off x="8354860" y="3723649"/>
                <a:ext cx="190395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046EC9-5330-7442-99F7-3AA7B0DF1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60" y="3723649"/>
                <a:ext cx="1903951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DAE674-AF29-9B4A-AE1C-5CFF1C55B2C0}"/>
                  </a:ext>
                </a:extLst>
              </p:cNvPr>
              <p:cNvSpPr txBox="1"/>
              <p:nvPr/>
            </p:nvSpPr>
            <p:spPr>
              <a:xfrm>
                <a:off x="9089397" y="4605829"/>
                <a:ext cx="190395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DAE674-AF29-9B4A-AE1C-5CFF1C55B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97" y="4605829"/>
                <a:ext cx="1903951" cy="276999"/>
              </a:xfrm>
              <a:prstGeom prst="rect">
                <a:avLst/>
              </a:prstGeom>
              <a:blipFill>
                <a:blip r:embed="rId5"/>
                <a:stretch>
                  <a:fillRect t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26C64E49-9E55-E24F-8ED8-03750E38F035}"/>
              </a:ext>
            </a:extLst>
          </p:cNvPr>
          <p:cNvSpPr/>
          <p:nvPr/>
        </p:nvSpPr>
        <p:spPr>
          <a:xfrm>
            <a:off x="9421402" y="4882828"/>
            <a:ext cx="2013977" cy="27008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70377-77F6-7440-94D4-C154BFE636EB}"/>
              </a:ext>
            </a:extLst>
          </p:cNvPr>
          <p:cNvSpPr txBox="1"/>
          <p:nvPr/>
        </p:nvSpPr>
        <p:spPr>
          <a:xfrm>
            <a:off x="10081667" y="51419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91330-9446-4B6F-89DA-BFE32166965D}"/>
              </a:ext>
            </a:extLst>
          </p:cNvPr>
          <p:cNvSpPr txBox="1"/>
          <p:nvPr/>
        </p:nvSpPr>
        <p:spPr>
          <a:xfrm>
            <a:off x="9710989" y="5642087"/>
            <a:ext cx="203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coordinates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4146C2-BAF7-4574-DE15-1027932D184F}"/>
              </a:ext>
            </a:extLst>
          </p:cNvPr>
          <p:cNvSpPr txBox="1"/>
          <p:nvPr/>
        </p:nvSpPr>
        <p:spPr>
          <a:xfrm>
            <a:off x="2413838" y="6034237"/>
            <a:ext cx="4837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 is pressure, z in geopotential height</a:t>
            </a:r>
          </a:p>
        </p:txBody>
      </p:sp>
    </p:spTree>
    <p:extLst>
      <p:ext uri="{BB962C8B-B14F-4D97-AF65-F5344CB8AC3E}">
        <p14:creationId xmlns:p14="http://schemas.microsoft.com/office/powerpoint/2010/main" val="2041127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77EEB06-9C76-4A42-839F-029719BC8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29248"/>
            <a:ext cx="10515600" cy="132556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V/V</a:t>
            </a:r>
            <a:r>
              <a:rPr lang="en-US" altLang="en-US" b="1" baseline="-25000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g</a:t>
            </a: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(no terrain) and cross isobar angle as stability changes.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B26FA75F-9D5B-A844-B419-70FADC0AA2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41824" y="1966912"/>
            <a:ext cx="5717068" cy="4525963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Unstable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:  V/V</a:t>
            </a:r>
            <a:r>
              <a:rPr lang="en-US" altLang="en-US" sz="40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~ .8-.95, </a:t>
            </a:r>
          </a:p>
          <a:p>
            <a:pPr marL="0" indent="0">
              <a:buNone/>
            </a:pPr>
            <a:r>
              <a:rPr lang="en-US" altLang="en-US" sz="40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~ 5-15°</a:t>
            </a:r>
          </a:p>
          <a:p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Neutral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: V/V</a:t>
            </a:r>
            <a:r>
              <a:rPr lang="en-US" altLang="en-US" sz="40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~.75, </a:t>
            </a:r>
          </a:p>
          <a:p>
            <a:pPr marL="0" indent="0">
              <a:buNone/>
            </a:pPr>
            <a:r>
              <a:rPr lang="en-US" altLang="en-US" sz="40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~ 25°</a:t>
            </a:r>
          </a:p>
          <a:p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Stable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: V/V</a:t>
            </a:r>
            <a:r>
              <a:rPr lang="en-US" altLang="en-US" sz="40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~..5-75,</a:t>
            </a:r>
          </a:p>
          <a:p>
            <a:pPr marL="0" indent="0">
              <a:buNone/>
            </a:pPr>
            <a:r>
              <a:rPr lang="en-US" altLang="en-US" sz="40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= 30+°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2449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00A3-8503-1647-A17B-EFB12C34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Surface Winds: Water Versus 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3069F-E017-5E46-9BAA-3D58D22B3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138" y="2036640"/>
            <a:ext cx="5953369" cy="4351338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Drag over water is low so V/V</a:t>
            </a:r>
            <a:r>
              <a:rPr lang="en-US" altLang="en-US" sz="36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is higher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Nearly geostrophic over water when low stability (e.g., behind Pacific front): V/V</a:t>
            </a:r>
            <a:r>
              <a:rPr lang="en-US" altLang="en-US" sz="36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~ .95, </a:t>
            </a:r>
            <a:r>
              <a:rPr lang="en-US" altLang="en-US" sz="36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~ 5-10°</a:t>
            </a:r>
          </a:p>
          <a:p>
            <a:endParaRPr lang="en-US" altLang="en-US" sz="36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5" name="Picture 4" descr="Waves crashing on a beach&#10;&#10;Description automatically generated with medium confidence">
            <a:extLst>
              <a:ext uri="{FF2B5EF4-FFF2-40B4-BE49-F238E27FC236}">
                <a16:creationId xmlns:a16="http://schemas.microsoft.com/office/drawing/2014/main" id="{2E3AA163-342C-064A-8922-F341417BF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06"/>
          <a:stretch/>
        </p:blipFill>
        <p:spPr>
          <a:xfrm>
            <a:off x="7044104" y="2036640"/>
            <a:ext cx="4053742" cy="30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91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231EEF30-82FC-5648-A4EB-1AFC316BD7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A2013190-09F8-9941-9D2A-628F812494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337" y="1001712"/>
            <a:ext cx="5483225" cy="5491163"/>
          </a:xfrm>
        </p:spPr>
      </p:pic>
      <p:sp>
        <p:nvSpPr>
          <p:cNvPr id="38915" name="TextBox 5">
            <a:extLst>
              <a:ext uri="{FF2B5EF4-FFF2-40B4-BE49-F238E27FC236}">
                <a16:creationId xmlns:a16="http://schemas.microsoft.com/office/drawing/2014/main" id="{961EFC72-AA8A-BF42-88C7-0B5849088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74" y="3873801"/>
            <a:ext cx="24320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More Geostrophic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Conditions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EE331-142F-084E-A635-60A5765E1F6C}"/>
              </a:ext>
            </a:extLst>
          </p:cNvPr>
          <p:cNvSpPr txBox="1"/>
          <p:nvPr/>
        </p:nvSpPr>
        <p:spPr>
          <a:xfrm>
            <a:off x="5942012" y="4289300"/>
            <a:ext cx="132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</a:t>
            </a:r>
          </a:p>
          <a:p>
            <a:r>
              <a:rPr lang="en-US" dirty="0"/>
              <a:t>Geostrophic</a:t>
            </a:r>
          </a:p>
        </p:txBody>
      </p:sp>
    </p:spTree>
    <p:extLst>
      <p:ext uri="{BB962C8B-B14F-4D97-AF65-F5344CB8AC3E}">
        <p14:creationId xmlns:p14="http://schemas.microsoft.com/office/powerpoint/2010/main" val="37361376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3D9566B8-734A-4640-A612-BD345017F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7656" y="228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Water is aerodynamically  smooth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0462756A-7EE5-F943-AF6B-4A6AFA47E0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7656" y="1476981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Winds are often 50% to 300% stronger over water than land for same pressure gradients.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Only takes a few km of overwater conditions to facilitate a speed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7B433-D52B-9A44-8FD6-7E2BD8AC4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11" b="11111"/>
          <a:stretch/>
        </p:blipFill>
        <p:spPr>
          <a:xfrm>
            <a:off x="5142523" y="3559162"/>
            <a:ext cx="427219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11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685E12-4793-AE46-8FCF-F95072F47A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2" name="Content Placeholder 3" descr="Ferry1.tiff">
            <a:extLst>
              <a:ext uri="{FF2B5EF4-FFF2-40B4-BE49-F238E27FC236}">
                <a16:creationId xmlns:a16="http://schemas.microsoft.com/office/drawing/2014/main" id="{28B19EE6-3DC0-844C-BF48-8377988E9A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15" r="-38715"/>
          <a:stretch>
            <a:fillRect/>
          </a:stretch>
        </p:blipFill>
        <p:spPr>
          <a:xfrm>
            <a:off x="1418431" y="1417638"/>
            <a:ext cx="9355138" cy="4953000"/>
          </a:xfrm>
        </p:spPr>
      </p:pic>
    </p:spTree>
    <p:extLst>
      <p:ext uri="{BB962C8B-B14F-4D97-AF65-F5344CB8AC3E}">
        <p14:creationId xmlns:p14="http://schemas.microsoft.com/office/powerpoint/2010/main" val="13220033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593EB1D6-E07B-5342-9C40-1CBC6A651E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3" descr="ferrydrag.tiff">
            <a:extLst>
              <a:ext uri="{FF2B5EF4-FFF2-40B4-BE49-F238E27FC236}">
                <a16:creationId xmlns:a16="http://schemas.microsoft.com/office/drawing/2014/main" id="{63FECD98-D218-754A-91D3-DA7ACEF23F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25" r="-22925"/>
          <a:stretch>
            <a:fillRect/>
          </a:stretch>
        </p:blipFill>
        <p:spPr>
          <a:xfrm>
            <a:off x="881062" y="838200"/>
            <a:ext cx="9786938" cy="5181600"/>
          </a:xfrm>
        </p:spPr>
      </p:pic>
    </p:spTree>
    <p:extLst>
      <p:ext uri="{BB962C8B-B14F-4D97-AF65-F5344CB8AC3E}">
        <p14:creationId xmlns:p14="http://schemas.microsoft.com/office/powerpoint/2010/main" val="9914105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FCAEAC7-5545-114E-BC88-6999DBAAE8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4C583FFB-F58C-C74B-BEC4-526CFB61515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4579" name="Picture 4" descr="ferry4">
            <a:extLst>
              <a:ext uri="{FF2B5EF4-FFF2-40B4-BE49-F238E27FC236}">
                <a16:creationId xmlns:a16="http://schemas.microsoft.com/office/drawing/2014/main" id="{089C4339-8E18-044E-97AC-D01BE229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69850"/>
            <a:ext cx="82677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4623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6BEBF3A-9914-1B4E-ABE1-6B4AC527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5602" name="Content Placeholder 3" descr="ferrydrag.tiff">
            <a:extLst>
              <a:ext uri="{FF2B5EF4-FFF2-40B4-BE49-F238E27FC236}">
                <a16:creationId xmlns:a16="http://schemas.microsoft.com/office/drawing/2014/main" id="{4A04C0AC-B489-E947-9A3F-4D1ACED2E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1" y="460376"/>
            <a:ext cx="7199313" cy="5559425"/>
          </a:xfrm>
        </p:spPr>
      </p:pic>
    </p:spTree>
    <p:extLst>
      <p:ext uri="{BB962C8B-B14F-4D97-AF65-F5344CB8AC3E}">
        <p14:creationId xmlns:p14="http://schemas.microsoft.com/office/powerpoint/2010/main" val="41230857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D45F5A01-4A84-8A4F-A3EF-EC48280D3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B8C24185-9C4B-AC49-B67F-317416BA68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13750" b="11250"/>
          <a:stretch>
            <a:fillRect/>
          </a:stretch>
        </p:blipFill>
        <p:spPr>
          <a:xfrm>
            <a:off x="3487098" y="228600"/>
            <a:ext cx="7086600" cy="6264275"/>
          </a:xfr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2614EAC4-E396-5D4C-9541-68BAB9CC1FB0}"/>
              </a:ext>
            </a:extLst>
          </p:cNvPr>
          <p:cNvSpPr/>
          <p:nvPr/>
        </p:nvSpPr>
        <p:spPr>
          <a:xfrm rot="8418964">
            <a:off x="5428244" y="2908605"/>
            <a:ext cx="3204308" cy="484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8EFF4-E4EE-144D-ADB1-E864B256D803}"/>
              </a:ext>
            </a:extLst>
          </p:cNvPr>
          <p:cNvSpPr txBox="1"/>
          <p:nvPr/>
        </p:nvSpPr>
        <p:spPr>
          <a:xfrm>
            <a:off x="3848287" y="2383692"/>
            <a:ext cx="1679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More</a:t>
            </a:r>
          </a:p>
          <a:p>
            <a:r>
              <a:rPr lang="en-US" sz="2400" b="1" dirty="0"/>
              <a:t>geostrophic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F0A7C-3CD8-3845-8A72-D5F59FC3D0E5}"/>
              </a:ext>
            </a:extLst>
          </p:cNvPr>
          <p:cNvSpPr txBox="1"/>
          <p:nvPr/>
        </p:nvSpPr>
        <p:spPr>
          <a:xfrm>
            <a:off x="5642708" y="4611077"/>
            <a:ext cx="1679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Less</a:t>
            </a:r>
          </a:p>
          <a:p>
            <a:r>
              <a:rPr lang="en-US" sz="2400" b="1" dirty="0"/>
              <a:t>geostrophic</a:t>
            </a:r>
          </a:p>
        </p:txBody>
      </p:sp>
    </p:spTree>
    <p:extLst>
      <p:ext uri="{BB962C8B-B14F-4D97-AF65-F5344CB8AC3E}">
        <p14:creationId xmlns:p14="http://schemas.microsoft.com/office/powerpoint/2010/main" val="8523918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C0D2-0A4C-FD41-A96A-53C4D1DA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1" y="9490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Wind Increases Rapidly With Height, Since Drag/Friction is Greatest at the Surface.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latin typeface="+mn-lt"/>
              </a:rPr>
              <a:t>Thus, winds become more geostrophic with height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4E1D93E-BB67-AF43-B94E-ED074C670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660" y="3267943"/>
            <a:ext cx="5178504" cy="2641037"/>
          </a:xfrm>
        </p:spPr>
      </p:pic>
    </p:spTree>
    <p:extLst>
      <p:ext uri="{BB962C8B-B14F-4D97-AF65-F5344CB8AC3E}">
        <p14:creationId xmlns:p14="http://schemas.microsoft.com/office/powerpoint/2010/main" val="283672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A98C-3967-2282-9F40-A5187B9C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91" y="119639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Why is there geostrophic balance in much of the atmosphere?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01D06-6B15-BA87-D0B4-972106956792}"/>
              </a:ext>
            </a:extLst>
          </p:cNvPr>
          <p:cNvSpPr txBox="1"/>
          <p:nvPr/>
        </p:nvSpPr>
        <p:spPr>
          <a:xfrm>
            <a:off x="5465356" y="3061854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69762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21EB-9F91-AB4C-AE01-C7324E09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Winds Vary During the Day As Stability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7BFEC-F56B-B146-B332-F11E70E2D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632938" cy="4426683"/>
          </a:xfrm>
        </p:spPr>
        <p:txBody>
          <a:bodyPr>
            <a:normAutofit/>
          </a:bodyPr>
          <a:lstStyle/>
          <a:p>
            <a:r>
              <a:rPr lang="en-US" sz="3200" dirty="0"/>
              <a:t>Stronger during the daytime, particularly over land</a:t>
            </a:r>
          </a:p>
          <a:p>
            <a:r>
              <a:rPr lang="en-US" sz="3200" dirty="0"/>
              <a:t>Weaker at night</a:t>
            </a:r>
          </a:p>
          <a:p>
            <a:r>
              <a:rPr lang="en-US" sz="3200" b="1" dirty="0"/>
              <a:t>Reason</a:t>
            </a:r>
            <a:r>
              <a:rPr lang="en-US" sz="3200" dirty="0"/>
              <a:t>:  atmosphere is less stable during day, tends to mix stronger momentum down to surface.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E5E0955-4C9F-8C42-B8CD-B1C1F46E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39" y="1591510"/>
            <a:ext cx="5477390" cy="3994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7819F1-A394-5A43-9CD1-3A06B4BBD96C}"/>
              </a:ext>
            </a:extLst>
          </p:cNvPr>
          <p:cNvSpPr/>
          <p:nvPr/>
        </p:nvSpPr>
        <p:spPr>
          <a:xfrm>
            <a:off x="7854850" y="40112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3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612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57D184A7-5E41-7541-AF03-C6F855C884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7481" y="2701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Orographic (terrain) barriers can alter the pressure and wind fields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B9ACA067-2DE0-6645-A1CC-9987EA97C4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4056" y="1714500"/>
            <a:ext cx="6246187" cy="3429000"/>
          </a:xfrm>
        </p:spPr>
        <p:txBody>
          <a:bodyPr>
            <a:no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Winds near terrain tend to be highly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ageostrophic </a:t>
            </a:r>
            <a:r>
              <a:rPr lang="en-US" altLang="en-US" sz="3200" dirty="0">
                <a:ea typeface="ＭＳ Ｐゴシック" panose="020B0600070205080204" pitchFamily="34" charset="-128"/>
              </a:rPr>
              <a:t>(not geostrophic), with a tendency to blow from high to low pressure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Near terrain, winds tend to flow down the </a:t>
            </a:r>
            <a:r>
              <a:rPr lang="en-US" altLang="en-US" sz="3200" b="1" dirty="0" err="1">
                <a:ea typeface="ＭＳ Ｐゴシック" panose="020B0600070205080204" pitchFamily="34" charset="-128"/>
              </a:rPr>
              <a:t>alongbarrier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 pressure gradient</a:t>
            </a:r>
            <a:r>
              <a:rPr lang="en-US" altLang="en-US" sz="3200" dirty="0">
                <a:ea typeface="ＭＳ Ｐゴシック" panose="020B0600070205080204" pitchFamily="34" charset="-128"/>
              </a:rPr>
              <a:t>, with downgradient acceleration eventually being balanced by surface drag.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C4AAE61-FC78-7042-AD39-13B28D641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975" y="1835676"/>
            <a:ext cx="4052135" cy="3853542"/>
          </a:xfrm>
          <a:prstGeom prst="rect">
            <a:avLst/>
          </a:prstGeom>
        </p:spPr>
      </p:pic>
      <p:sp>
        <p:nvSpPr>
          <p:cNvPr id="4" name="Up-Down Arrow 3">
            <a:extLst>
              <a:ext uri="{FF2B5EF4-FFF2-40B4-BE49-F238E27FC236}">
                <a16:creationId xmlns:a16="http://schemas.microsoft.com/office/drawing/2014/main" id="{ED8DD4AB-DE06-BD42-BB7F-11A1199F063E}"/>
              </a:ext>
            </a:extLst>
          </p:cNvPr>
          <p:cNvSpPr/>
          <p:nvPr/>
        </p:nvSpPr>
        <p:spPr>
          <a:xfrm rot="718726">
            <a:off x="9604744" y="2828260"/>
            <a:ext cx="474921" cy="214068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DC6BDB-B3DC-0349-B813-3C80D6BC0C9A}"/>
              </a:ext>
            </a:extLst>
          </p:cNvPr>
          <p:cNvSpPr txBox="1"/>
          <p:nvPr/>
        </p:nvSpPr>
        <p:spPr>
          <a:xfrm>
            <a:off x="10122195" y="3742660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alongbarrier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795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B702EC8B-4FA1-0D45-826C-D5A619ED5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324" y="2132049"/>
            <a:ext cx="4496946" cy="2364325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Schematic</a:t>
            </a:r>
            <a:br>
              <a:rPr lang="en-US" altLang="en-US" b="1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  <a:t>Assuming no friction</a:t>
            </a: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  <a:t>Stable conditions</a:t>
            </a: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R—the distance from terrain of mountain influence-- is typically ~150 km</a:t>
            </a: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  <a:t>Near terrain, the adjustment of the winds to pressure field is interrupted, not enough time for Coriolis force to act to balance pressure gradient force.</a:t>
            </a:r>
          </a:p>
        </p:txBody>
      </p:sp>
      <p:pic>
        <p:nvPicPr>
          <p:cNvPr id="54274" name="Content Placeholder 4">
            <a:extLst>
              <a:ext uri="{FF2B5EF4-FFF2-40B4-BE49-F238E27FC236}">
                <a16:creationId xmlns:a16="http://schemas.microsoft.com/office/drawing/2014/main" id="{6CD7C50B-D165-8A44-9F29-B1ABB2C66A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7"/>
          <a:stretch/>
        </p:blipFill>
        <p:spPr>
          <a:xfrm>
            <a:off x="5713281" y="193651"/>
            <a:ext cx="5799794" cy="659058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81FA75-87DF-084C-8C9B-36CDC70C60DB}"/>
              </a:ext>
            </a:extLst>
          </p:cNvPr>
          <p:cNvSpPr txBox="1"/>
          <p:nvPr/>
        </p:nvSpPr>
        <p:spPr>
          <a:xfrm>
            <a:off x="6998941" y="3595723"/>
            <a:ext cx="155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GEOSTROPHIC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B50EB-A7AB-E54A-AE5C-80A066C1D8C0}"/>
              </a:ext>
            </a:extLst>
          </p:cNvPr>
          <p:cNvSpPr txBox="1"/>
          <p:nvPr/>
        </p:nvSpPr>
        <p:spPr>
          <a:xfrm>
            <a:off x="9192126" y="2983832"/>
            <a:ext cx="202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 GEOSTROPHIC</a:t>
            </a:r>
          </a:p>
        </p:txBody>
      </p:sp>
    </p:spTree>
    <p:extLst>
      <p:ext uri="{BB962C8B-B14F-4D97-AF65-F5344CB8AC3E}">
        <p14:creationId xmlns:p14="http://schemas.microsoft.com/office/powerpoint/2010/main" val="35302673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8707-1CC1-194C-959C-D0D1D0D7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Force Balance Near Terrain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B59B2-2975-A040-95B3-16EF49BE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448" y="161249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Near terrain, air tends to flow downgradient (towards lower pressure), down the along-barrier pressure gradient from high to low pressure. 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750EF20E-7CB8-6E43-991C-E80353505BD9}"/>
              </a:ext>
            </a:extLst>
          </p:cNvPr>
          <p:cNvSpPr/>
          <p:nvPr/>
        </p:nvSpPr>
        <p:spPr>
          <a:xfrm>
            <a:off x="8678779" y="2578196"/>
            <a:ext cx="1278784" cy="14300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AC9E14D8-4006-B247-B5E7-9CD776274592}"/>
              </a:ext>
            </a:extLst>
          </p:cNvPr>
          <p:cNvSpPr/>
          <p:nvPr/>
        </p:nvSpPr>
        <p:spPr>
          <a:xfrm>
            <a:off x="8747531" y="3638496"/>
            <a:ext cx="1278784" cy="14300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AD14F35-F686-3241-8057-BCD49C8459B8}"/>
              </a:ext>
            </a:extLst>
          </p:cNvPr>
          <p:cNvSpPr/>
          <p:nvPr/>
        </p:nvSpPr>
        <p:spPr>
          <a:xfrm>
            <a:off x="8747531" y="4801164"/>
            <a:ext cx="1278784" cy="14300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F8C8D3-F897-D146-AD01-6827E1A169FB}"/>
              </a:ext>
            </a:extLst>
          </p:cNvPr>
          <p:cNvCxnSpPr/>
          <p:nvPr/>
        </p:nvCxnSpPr>
        <p:spPr>
          <a:xfrm>
            <a:off x="5892036" y="3080084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0E7A39-C5DB-9146-AB3C-EC8E429EACD1}"/>
              </a:ext>
            </a:extLst>
          </p:cNvPr>
          <p:cNvCxnSpPr/>
          <p:nvPr/>
        </p:nvCxnSpPr>
        <p:spPr>
          <a:xfrm>
            <a:off x="5892036" y="4008235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C93A5E-A4A0-2D4D-AC1B-2D5E99278187}"/>
              </a:ext>
            </a:extLst>
          </p:cNvPr>
          <p:cNvCxnSpPr/>
          <p:nvPr/>
        </p:nvCxnSpPr>
        <p:spPr>
          <a:xfrm>
            <a:off x="6027248" y="4886273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CB5071-4078-7948-974B-DB2CFCF3A323}"/>
              </a:ext>
            </a:extLst>
          </p:cNvPr>
          <p:cNvCxnSpPr/>
          <p:nvPr/>
        </p:nvCxnSpPr>
        <p:spPr>
          <a:xfrm>
            <a:off x="6027248" y="6009502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D30B7F-63B2-D443-813A-ABBC2C86D3CD}"/>
              </a:ext>
            </a:extLst>
          </p:cNvPr>
          <p:cNvSpPr txBox="1"/>
          <p:nvPr/>
        </p:nvSpPr>
        <p:spPr>
          <a:xfrm>
            <a:off x="10304342" y="249095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634035-EBE4-A843-BC6E-B45A7B23074B}"/>
              </a:ext>
            </a:extLst>
          </p:cNvPr>
          <p:cNvSpPr txBox="1"/>
          <p:nvPr/>
        </p:nvSpPr>
        <p:spPr>
          <a:xfrm>
            <a:off x="10620907" y="602227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06F69-D47B-8D49-ABA1-089705AE81F9}"/>
              </a:ext>
            </a:extLst>
          </p:cNvPr>
          <p:cNvSpPr txBox="1"/>
          <p:nvPr/>
        </p:nvSpPr>
        <p:spPr>
          <a:xfrm>
            <a:off x="7258444" y="2938057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68C43D-B4E4-CB4A-A139-771D0DD782BF}"/>
              </a:ext>
            </a:extLst>
          </p:cNvPr>
          <p:cNvSpPr txBox="1"/>
          <p:nvPr/>
        </p:nvSpPr>
        <p:spPr>
          <a:xfrm>
            <a:off x="7307578" y="39775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406A47-8D91-074E-BF1E-636A1B11D3FA}"/>
              </a:ext>
            </a:extLst>
          </p:cNvPr>
          <p:cNvSpPr txBox="1"/>
          <p:nvPr/>
        </p:nvSpPr>
        <p:spPr>
          <a:xfrm>
            <a:off x="7310044" y="48862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20AB4D-6CAB-414A-BFEA-EDCF5E4141F0}"/>
              </a:ext>
            </a:extLst>
          </p:cNvPr>
          <p:cNvSpPr txBox="1"/>
          <p:nvPr/>
        </p:nvSpPr>
        <p:spPr>
          <a:xfrm>
            <a:off x="7460974" y="60551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1012</a:t>
            </a:r>
          </a:p>
        </p:txBody>
      </p:sp>
      <p:sp>
        <p:nvSpPr>
          <p:cNvPr id="19" name="Up-Down Arrow 18">
            <a:extLst>
              <a:ext uri="{FF2B5EF4-FFF2-40B4-BE49-F238E27FC236}">
                <a16:creationId xmlns:a16="http://schemas.microsoft.com/office/drawing/2014/main" id="{6FCDF9F0-B0FC-AD42-91D9-674C62286496}"/>
              </a:ext>
            </a:extLst>
          </p:cNvPr>
          <p:cNvSpPr/>
          <p:nvPr/>
        </p:nvSpPr>
        <p:spPr>
          <a:xfrm>
            <a:off x="8938244" y="3065539"/>
            <a:ext cx="222156" cy="3108480"/>
          </a:xfrm>
          <a:prstGeom prst="up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F93D4A-4644-3F4A-B81C-667A9A89DF26}"/>
              </a:ext>
            </a:extLst>
          </p:cNvPr>
          <p:cNvCxnSpPr>
            <a:cxnSpLocks/>
          </p:cNvCxnSpPr>
          <p:nvPr/>
        </p:nvCxnSpPr>
        <p:spPr>
          <a:xfrm flipH="1">
            <a:off x="8993550" y="4170807"/>
            <a:ext cx="2361395" cy="766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97E57E3-98B8-B944-91ED-1195ED48D9FB}"/>
              </a:ext>
            </a:extLst>
          </p:cNvPr>
          <p:cNvSpPr txBox="1"/>
          <p:nvPr/>
        </p:nvSpPr>
        <p:spPr>
          <a:xfrm>
            <a:off x="10740314" y="3877834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Alongbarrier</a:t>
            </a:r>
            <a:endParaRPr lang="en-US" dirty="0"/>
          </a:p>
          <a:p>
            <a:r>
              <a:rPr lang="en-US" dirty="0"/>
              <a:t>Pressure </a:t>
            </a:r>
          </a:p>
          <a:p>
            <a:r>
              <a:rPr lang="en-US" dirty="0"/>
              <a:t>Gradient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8E13D16B-AC4D-0A45-B1E3-417DE3AB12EE}"/>
              </a:ext>
            </a:extLst>
          </p:cNvPr>
          <p:cNvSpPr/>
          <p:nvPr/>
        </p:nvSpPr>
        <p:spPr>
          <a:xfrm>
            <a:off x="8355646" y="3777916"/>
            <a:ext cx="252090" cy="1626518"/>
          </a:xfrm>
          <a:prstGeom prst="upArrow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BEC25F-588F-C14E-B777-933F346ED511}"/>
              </a:ext>
            </a:extLst>
          </p:cNvPr>
          <p:cNvSpPr txBox="1"/>
          <p:nvPr/>
        </p:nvSpPr>
        <p:spPr>
          <a:xfrm>
            <a:off x="8167723" y="54044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03FB83-8DDB-1F44-8122-EF53EB153BDB}"/>
              </a:ext>
            </a:extLst>
          </p:cNvPr>
          <p:cNvSpPr txBox="1"/>
          <p:nvPr/>
        </p:nvSpPr>
        <p:spPr>
          <a:xfrm>
            <a:off x="7990259" y="641129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HIgh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2296C1-4A7A-3D4F-8C17-1A768A77BBC2}"/>
              </a:ext>
            </a:extLst>
          </p:cNvPr>
          <p:cNvSpPr txBox="1"/>
          <p:nvPr/>
        </p:nvSpPr>
        <p:spPr>
          <a:xfrm>
            <a:off x="7633949" y="2568522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5718638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A529-B44C-9F4E-9FEA-4741BF2A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Near terrain there is a three-way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06F98-B2C3-4545-B422-FFED6038C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7" y="1965694"/>
            <a:ext cx="7459299" cy="4456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/>
              <a:t>Between:</a:t>
            </a:r>
          </a:p>
          <a:p>
            <a:pPr lvl="1"/>
            <a:r>
              <a:rPr lang="en-US" sz="3900" b="1" dirty="0"/>
              <a:t>Acceleration</a:t>
            </a:r>
          </a:p>
          <a:p>
            <a:pPr lvl="1"/>
            <a:r>
              <a:rPr lang="en-US" sz="3900" b="1" dirty="0"/>
              <a:t>Pressure Gradient Force</a:t>
            </a:r>
          </a:p>
          <a:p>
            <a:pPr lvl="1"/>
            <a:r>
              <a:rPr lang="en-US" sz="3900" b="1" dirty="0"/>
              <a:t>Drag/Friction</a:t>
            </a:r>
          </a:p>
          <a:p>
            <a:pPr lvl="1"/>
            <a:endParaRPr lang="en-US" dirty="0"/>
          </a:p>
        </p:txBody>
      </p:sp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B5E09F7F-4192-1E42-96C4-7F1DF3280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30" y="2266462"/>
            <a:ext cx="46904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62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A529-B44C-9F4E-9FEA-4741BF2A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Near terrain there is a three-way force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206F98-B2C3-4545-B422-FFED6038C8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1947" y="1965694"/>
                <a:ext cx="7459299" cy="445637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3800" dirty="0"/>
                  <a:t>Considering just the north-south component (v), the balance is between:</a:t>
                </a:r>
              </a:p>
              <a:p>
                <a:pPr lvl="1"/>
                <a:r>
                  <a:rPr lang="en-US" sz="3800" b="1" dirty="0">
                    <a:ea typeface="Cambria Math" panose="02040503050406030204" pitchFamily="18" charset="0"/>
                  </a:rPr>
                  <a:t>Acceleration</a:t>
                </a:r>
                <a:r>
                  <a:rPr lang="en-US" sz="38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:r>
                  <a:rPr lang="en-US" sz="3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dv/dt</a:t>
                </a:r>
                <a:r>
                  <a:rPr lang="en-US" sz="3800" dirty="0"/>
                  <a:t> </a:t>
                </a:r>
              </a:p>
              <a:p>
                <a:pPr lvl="1"/>
                <a:r>
                  <a:rPr lang="en-US" sz="3800" b="1" dirty="0"/>
                  <a:t>Pressure gradient force</a:t>
                </a:r>
                <a:r>
                  <a:rPr lang="en-US" sz="3800" b="0" dirty="0"/>
                  <a:t>, (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−1/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800" dirty="0"/>
              </a:p>
              <a:p>
                <a:pPr lvl="1"/>
                <a:r>
                  <a:rPr lang="en-US" sz="3800" b="1" dirty="0"/>
                  <a:t>Friction/drag</a:t>
                </a:r>
                <a:r>
                  <a:rPr lang="en-US" sz="3800" dirty="0"/>
                  <a:t>, often parameterized by C</a:t>
                </a:r>
                <a:r>
                  <a:rPr lang="en-US" sz="3800" baseline="-25000" dirty="0"/>
                  <a:t>d</a:t>
                </a:r>
                <a:r>
                  <a:rPr lang="en-US" sz="3800" dirty="0"/>
                  <a:t>v</a:t>
                </a:r>
                <a:r>
                  <a:rPr lang="en-US" sz="3800" baseline="30000" dirty="0"/>
                  <a:t>2</a:t>
                </a:r>
                <a:r>
                  <a:rPr lang="en-US" sz="3800" dirty="0"/>
                  <a:t>, where C</a:t>
                </a:r>
                <a:r>
                  <a:rPr lang="en-US" sz="3800" baseline="-25000" dirty="0"/>
                  <a:t>d</a:t>
                </a:r>
                <a:r>
                  <a:rPr lang="en-US" sz="3800" dirty="0"/>
                  <a:t> is a </a:t>
                </a:r>
                <a:r>
                  <a:rPr lang="en-US" sz="3800" b="1" dirty="0"/>
                  <a:t>drag coefficient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206F98-B2C3-4545-B422-FFED6038C8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947" y="1965694"/>
                <a:ext cx="7459299" cy="4456371"/>
              </a:xfrm>
              <a:blipFill>
                <a:blip r:embed="rId2"/>
                <a:stretch>
                  <a:fillRect l="-2721" t="-4830"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175872F-B643-234A-83FB-A8E22CD1F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70"/>
          <a:stretch/>
        </p:blipFill>
        <p:spPr>
          <a:xfrm>
            <a:off x="8002856" y="1965694"/>
            <a:ext cx="4106640" cy="269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172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2B1D4-1A9E-8547-9BE2-19A54E31D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Balances Near Terrain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F7BA8-EFBB-2342-9040-5707DDFB3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46" y="1439086"/>
            <a:ext cx="6469185" cy="4327158"/>
          </a:xfrm>
        </p:spPr>
        <p:txBody>
          <a:bodyPr>
            <a:noAutofit/>
          </a:bodyPr>
          <a:lstStyle/>
          <a:p>
            <a:r>
              <a:rPr lang="en-US" sz="3200" dirty="0"/>
              <a:t>Initially, acceleration along the barrier is large and friction/drag is small (since Fr ~C</a:t>
            </a:r>
            <a:r>
              <a:rPr lang="en-US" sz="3200" baseline="-25000" dirty="0"/>
              <a:t>d</a:t>
            </a:r>
            <a:r>
              <a:rPr lang="en-US" sz="3200" dirty="0"/>
              <a:t>v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</a:p>
          <a:p>
            <a:r>
              <a:rPr lang="en-US" sz="3200" dirty="0"/>
              <a:t>As wind speed increases, friction/drag increases rapidly (since Fr ~C</a:t>
            </a:r>
            <a:r>
              <a:rPr lang="en-US" sz="3200" baseline="-25000" dirty="0"/>
              <a:t>d</a:t>
            </a:r>
            <a:r>
              <a:rPr lang="en-US" sz="3200" dirty="0"/>
              <a:t>v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</a:p>
          <a:p>
            <a:r>
              <a:rPr lang="en-US" sz="3200" dirty="0"/>
              <a:t>Eventually, there is balance between the pressure gradient force and drag/friction.  And acceleration goes to zero</a:t>
            </a:r>
          </a:p>
          <a:p>
            <a:r>
              <a:rPr lang="en-US" sz="3200" dirty="0"/>
              <a:t>This is called the </a:t>
            </a:r>
            <a:r>
              <a:rPr lang="en-US" sz="3200" b="1" dirty="0" err="1"/>
              <a:t>antitriptic</a:t>
            </a:r>
            <a:r>
              <a:rPr lang="en-US" sz="3200" b="1" dirty="0"/>
              <a:t> balance</a:t>
            </a:r>
            <a:r>
              <a:rPr lang="en-US" sz="3200" dirty="0"/>
              <a:t>.</a:t>
            </a:r>
          </a:p>
        </p:txBody>
      </p:sp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885A825C-D5C4-B948-94C6-9CB4A57E6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943" y="2303721"/>
            <a:ext cx="3807397" cy="25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833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7F9A7902-DC72-6947-B0BE-7536906E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</a:rPr>
              <a:t>Real Life Example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A896E725-D5B5-BE45-BF88-1A77B1674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0" y="1849998"/>
            <a:ext cx="8636000" cy="4572000"/>
          </a:xfrm>
        </p:spPr>
      </p:pic>
    </p:spTree>
    <p:extLst>
      <p:ext uri="{BB962C8B-B14F-4D97-AF65-F5344CB8AC3E}">
        <p14:creationId xmlns:p14="http://schemas.microsoft.com/office/powerpoint/2010/main" val="21896963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EEB7132E-4162-A340-A2F2-CD651E3A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0722" name="Content Placeholder 3">
            <a:extLst>
              <a:ext uri="{FF2B5EF4-FFF2-40B4-BE49-F238E27FC236}">
                <a16:creationId xmlns:a16="http://schemas.microsoft.com/office/drawing/2014/main" id="{DE412A3D-1BED-E94F-BC7E-E59406AC4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4" r="47995" b="15414"/>
          <a:stretch>
            <a:fillRect/>
          </a:stretch>
        </p:blipFill>
        <p:spPr>
          <a:xfrm>
            <a:off x="2590800" y="201613"/>
            <a:ext cx="6477000" cy="6661150"/>
          </a:xfrm>
        </p:spPr>
      </p:pic>
    </p:spTree>
    <p:extLst>
      <p:ext uri="{BB962C8B-B14F-4D97-AF65-F5344CB8AC3E}">
        <p14:creationId xmlns:p14="http://schemas.microsoft.com/office/powerpoint/2010/main" val="28484989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216B-F784-B848-9ED3-23E9D93E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994" y="26562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Without the Coriolis force balancing the pressure gradient, winds near terrain can be STRONGER than geostrophic!</a:t>
            </a:r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57743EA0-1A7E-204D-A724-046FA728E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04" b="21848"/>
          <a:stretch/>
        </p:blipFill>
        <p:spPr>
          <a:xfrm>
            <a:off x="3643468" y="479677"/>
            <a:ext cx="4015492" cy="1576005"/>
          </a:xfr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35C5DDE-05BF-C34C-960A-001430EC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01" y="4310350"/>
            <a:ext cx="3105806" cy="22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61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AE28A-10F5-D542-9A40-C8058F95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8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Classic thought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CD01E-A8CE-4249-8836-8ED9D466F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72" y="1253331"/>
            <a:ext cx="10515600" cy="4351338"/>
          </a:xfrm>
        </p:spPr>
        <p:txBody>
          <a:bodyPr/>
          <a:lstStyle/>
          <a:p>
            <a:r>
              <a:rPr lang="en-US" dirty="0"/>
              <a:t>Start with a rotating planet and an atmosphere with a horizontal pressure gradient and initially no winds </a:t>
            </a:r>
          </a:p>
          <a:p>
            <a:r>
              <a:rPr lang="en-US" dirty="0"/>
              <a:t>Assume no surface drag or mountains to keep it simple.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22F105-B2F2-9648-A757-FAD41B1869BB}"/>
              </a:ext>
            </a:extLst>
          </p:cNvPr>
          <p:cNvCxnSpPr/>
          <p:nvPr/>
        </p:nvCxnSpPr>
        <p:spPr>
          <a:xfrm>
            <a:off x="2300610" y="5128680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021311-81BB-5F40-947A-5667F2ECABB9}"/>
              </a:ext>
            </a:extLst>
          </p:cNvPr>
          <p:cNvCxnSpPr/>
          <p:nvPr/>
        </p:nvCxnSpPr>
        <p:spPr>
          <a:xfrm>
            <a:off x="2300611" y="4166264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6FA1B4-5ECD-354E-A758-93DACE7A2F26}"/>
              </a:ext>
            </a:extLst>
          </p:cNvPr>
          <p:cNvCxnSpPr/>
          <p:nvPr/>
        </p:nvCxnSpPr>
        <p:spPr>
          <a:xfrm>
            <a:off x="2300612" y="3266477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165BF3-73BE-A34D-BC16-73DD2870F7DE}"/>
              </a:ext>
            </a:extLst>
          </p:cNvPr>
          <p:cNvCxnSpPr/>
          <p:nvPr/>
        </p:nvCxnSpPr>
        <p:spPr>
          <a:xfrm>
            <a:off x="2300610" y="6045167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CF0DAC-40B3-1449-BAF5-09F03F25E099}"/>
              </a:ext>
            </a:extLst>
          </p:cNvPr>
          <p:cNvSpPr txBox="1"/>
          <p:nvPr/>
        </p:nvSpPr>
        <p:spPr>
          <a:xfrm>
            <a:off x="5436900" y="2763896"/>
            <a:ext cx="779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C52F6-E793-BE4E-89A6-A706E221C225}"/>
              </a:ext>
            </a:extLst>
          </p:cNvPr>
          <p:cNvSpPr txBox="1"/>
          <p:nvPr/>
        </p:nvSpPr>
        <p:spPr>
          <a:xfrm>
            <a:off x="5353639" y="6107250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High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92008BB-93F7-004D-9416-A948DA0E1FF1}"/>
              </a:ext>
            </a:extLst>
          </p:cNvPr>
          <p:cNvSpPr/>
          <p:nvPr/>
        </p:nvSpPr>
        <p:spPr>
          <a:xfrm rot="16200000">
            <a:off x="6146761" y="3137798"/>
            <a:ext cx="2842611" cy="5658766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60FAB51E-D3FB-F640-BBA4-CDC279F017C1}"/>
              </a:ext>
            </a:extLst>
          </p:cNvPr>
          <p:cNvSpPr/>
          <p:nvPr/>
        </p:nvSpPr>
        <p:spPr>
          <a:xfrm>
            <a:off x="4665133" y="5317067"/>
            <a:ext cx="73550" cy="6501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8E27CF-B9E4-5C4F-9F81-C94B17B0CCF4}"/>
                  </a:ext>
                </a:extLst>
              </p:cNvPr>
              <p:cNvSpPr txBox="1"/>
              <p:nvPr/>
            </p:nvSpPr>
            <p:spPr>
              <a:xfrm>
                <a:off x="4309360" y="5544155"/>
                <a:ext cx="318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8E27CF-B9E4-5C4F-9F81-C94B17B0C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360" y="5544155"/>
                <a:ext cx="318998" cy="276999"/>
              </a:xfrm>
              <a:prstGeom prst="rect">
                <a:avLst/>
              </a:prstGeom>
              <a:blipFill>
                <a:blip r:embed="rId2"/>
                <a:stretch>
                  <a:fillRect l="-15385" r="-1923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Up Arrow 14">
            <a:extLst>
              <a:ext uri="{FF2B5EF4-FFF2-40B4-BE49-F238E27FC236}">
                <a16:creationId xmlns:a16="http://schemas.microsoft.com/office/drawing/2014/main" id="{1E4431AC-D820-204A-8A8E-EE5D7FFAFF38}"/>
              </a:ext>
            </a:extLst>
          </p:cNvPr>
          <p:cNvSpPr/>
          <p:nvPr/>
        </p:nvSpPr>
        <p:spPr>
          <a:xfrm>
            <a:off x="7366234" y="3922819"/>
            <a:ext cx="45719" cy="511050"/>
          </a:xfrm>
          <a:prstGeom prst="upArrow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5EB38A4-831D-764A-B6E4-D391E00DEEE6}"/>
                  </a:ext>
                </a:extLst>
              </p:cNvPr>
              <p:cNvSpPr/>
              <p:nvPr/>
            </p:nvSpPr>
            <p:spPr>
              <a:xfrm>
                <a:off x="7160121" y="3591523"/>
                <a:ext cx="503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5EB38A4-831D-764A-B6E4-D391E00DE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121" y="3591523"/>
                <a:ext cx="503663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Up Arrow 16">
            <a:extLst>
              <a:ext uri="{FF2B5EF4-FFF2-40B4-BE49-F238E27FC236}">
                <a16:creationId xmlns:a16="http://schemas.microsoft.com/office/drawing/2014/main" id="{918DCC2B-6AFD-364C-89C6-7253499F5309}"/>
              </a:ext>
            </a:extLst>
          </p:cNvPr>
          <p:cNvSpPr/>
          <p:nvPr/>
        </p:nvSpPr>
        <p:spPr>
          <a:xfrm rot="10800000">
            <a:off x="7366232" y="4729202"/>
            <a:ext cx="45720" cy="716458"/>
          </a:xfrm>
          <a:prstGeom prst="up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FFE78-58A1-7448-BE60-2A5308B56814}"/>
              </a:ext>
            </a:extLst>
          </p:cNvPr>
          <p:cNvSpPr txBox="1"/>
          <p:nvPr/>
        </p:nvSpPr>
        <p:spPr>
          <a:xfrm>
            <a:off x="7541111" y="5317067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Coriolis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F95CF-A9F6-DE42-9923-C697AB3689A5}"/>
              </a:ext>
            </a:extLst>
          </p:cNvPr>
          <p:cNvSpPr txBox="1"/>
          <p:nvPr/>
        </p:nvSpPr>
        <p:spPr>
          <a:xfrm>
            <a:off x="4764487" y="5700856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Coriolis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9F52A-6241-1EC9-2B7E-F61A708F3976}"/>
              </a:ext>
            </a:extLst>
          </p:cNvPr>
          <p:cNvSpPr txBox="1"/>
          <p:nvPr/>
        </p:nvSpPr>
        <p:spPr>
          <a:xfrm>
            <a:off x="10104553" y="621885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D998C2-CB79-F61A-C1FC-50F07A66AE15}"/>
              </a:ext>
            </a:extLst>
          </p:cNvPr>
          <p:cNvSpPr txBox="1"/>
          <p:nvPr/>
        </p:nvSpPr>
        <p:spPr>
          <a:xfrm>
            <a:off x="9987455" y="2570375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8DE82-0153-E712-6294-73E12473856B}"/>
              </a:ext>
            </a:extLst>
          </p:cNvPr>
          <p:cNvSpPr txBox="1"/>
          <p:nvPr/>
        </p:nvSpPr>
        <p:spPr>
          <a:xfrm>
            <a:off x="270448" y="3776189"/>
            <a:ext cx="132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Northern</a:t>
            </a:r>
          </a:p>
          <a:p>
            <a:r>
              <a:rPr lang="en-US" dirty="0"/>
              <a:t>Hemisphere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D3ADF1-05E3-B157-B2D4-E09C491C8FDD}"/>
              </a:ext>
            </a:extLst>
          </p:cNvPr>
          <p:cNvSpPr txBox="1"/>
          <p:nvPr/>
        </p:nvSpPr>
        <p:spPr>
          <a:xfrm>
            <a:off x="7663784" y="3591523"/>
            <a:ext cx="182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gradient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36C2C8-2A06-DF5A-D473-C54826C9DDE6}"/>
              </a:ext>
            </a:extLst>
          </p:cNvPr>
          <p:cNvSpPr txBox="1"/>
          <p:nvPr/>
        </p:nvSpPr>
        <p:spPr>
          <a:xfrm>
            <a:off x="1622688" y="5403982"/>
            <a:ext cx="264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initially accelerates down the pressure gradient towards low pressure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66D380-5A49-AF43-A37C-8D067EB62731}"/>
              </a:ext>
            </a:extLst>
          </p:cNvPr>
          <p:cNvSpPr txBox="1"/>
          <p:nvPr/>
        </p:nvSpPr>
        <p:spPr>
          <a:xfrm>
            <a:off x="9376624" y="3945710"/>
            <a:ext cx="2545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wind increases, Coriolis increases, eventually balancing pressure gradient</a:t>
            </a:r>
          </a:p>
        </p:txBody>
      </p:sp>
    </p:spTree>
    <p:extLst>
      <p:ext uri="{BB962C8B-B14F-4D97-AF65-F5344CB8AC3E}">
        <p14:creationId xmlns:p14="http://schemas.microsoft.com/office/powerpoint/2010/main" val="3713979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3BA5-5E67-5944-BAA2-ABED89E6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1962" cy="58087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Interesting Application for Local Windstorms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sz="3200" dirty="0">
                <a:latin typeface="+mn-lt"/>
              </a:rPr>
              <a:t>Which situation give you the strongest winds at SeaTac Airport?</a:t>
            </a:r>
            <a:br>
              <a:rPr lang="en-US" sz="3200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A or B?</a:t>
            </a:r>
          </a:p>
        </p:txBody>
      </p:sp>
      <p:pic>
        <p:nvPicPr>
          <p:cNvPr id="5" name="Picture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BDF8D2EA-B66E-FF45-B284-5D407E69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836" y="365125"/>
            <a:ext cx="5745485" cy="59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168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A2DA6-5C4E-C147-A954-F465DBE4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33778" cy="5228481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The ANSWER IS B.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</a:t>
            </a:r>
            <a:r>
              <a:rPr lang="en-US" sz="3600" b="1" dirty="0">
                <a:solidFill>
                  <a:schemeClr val="accent1"/>
                </a:solidFill>
                <a:latin typeface="+mn-lt"/>
              </a:rPr>
              <a:t>Why? </a:t>
            </a:r>
            <a:br>
              <a:rPr lang="en-US" sz="3600" b="1" dirty="0">
                <a:solidFill>
                  <a:schemeClr val="accent1"/>
                </a:solidFill>
                <a:latin typeface="+mn-lt"/>
              </a:rPr>
            </a:br>
            <a:r>
              <a:rPr lang="en-US" sz="3600" b="1" dirty="0">
                <a:solidFill>
                  <a:schemeClr val="accent1"/>
                </a:solidFill>
                <a:latin typeface="+mn-lt"/>
              </a:rPr>
              <a:t>Because there is a larger </a:t>
            </a:r>
            <a:r>
              <a:rPr lang="en-US" sz="3600" b="1" dirty="0" err="1">
                <a:latin typeface="+mn-lt"/>
              </a:rPr>
              <a:t>alongbarrier</a:t>
            </a:r>
            <a:r>
              <a:rPr lang="en-US" sz="3600" b="1" dirty="0">
                <a:latin typeface="+mn-lt"/>
              </a:rPr>
              <a:t> pressure gradient in B </a:t>
            </a:r>
            <a:r>
              <a:rPr lang="en-US" sz="3600" b="1" dirty="0">
                <a:solidFill>
                  <a:schemeClr val="accent1"/>
                </a:solidFill>
                <a:latin typeface="+mn-lt"/>
              </a:rPr>
              <a:t>with a wind balance that is NOT geostrophic.</a:t>
            </a:r>
          </a:p>
        </p:txBody>
      </p:sp>
      <p:pic>
        <p:nvPicPr>
          <p:cNvPr id="5" name="Content Placeholder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E9CA855D-ECAA-6644-AFA1-111A28817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65124"/>
            <a:ext cx="5576202" cy="5783427"/>
          </a:xfrm>
        </p:spPr>
      </p:pic>
    </p:spTree>
    <p:extLst>
      <p:ext uri="{BB962C8B-B14F-4D97-AF65-F5344CB8AC3E}">
        <p14:creationId xmlns:p14="http://schemas.microsoft.com/office/powerpoint/2010/main" val="38569066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8A80-9463-174B-9E60-460704BCF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area&#10;&#10;Description automatically generated with low confidence">
            <a:extLst>
              <a:ext uri="{FF2B5EF4-FFF2-40B4-BE49-F238E27FC236}">
                <a16:creationId xmlns:a16="http://schemas.microsoft.com/office/drawing/2014/main" id="{9A995970-1301-FB4F-8B58-090E72B39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606" y="181293"/>
            <a:ext cx="6323097" cy="6358740"/>
          </a:xfrm>
        </p:spPr>
      </p:pic>
    </p:spTree>
    <p:extLst>
      <p:ext uri="{BB962C8B-B14F-4D97-AF65-F5344CB8AC3E}">
        <p14:creationId xmlns:p14="http://schemas.microsoft.com/office/powerpoint/2010/main" val="31964212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6E30-2381-465F-C5FD-048C1A681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186050-0985-82C1-3DA8-8DED51FC7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6938" y="686807"/>
            <a:ext cx="6280981" cy="5490156"/>
          </a:xfrm>
        </p:spPr>
      </p:pic>
    </p:spTree>
    <p:extLst>
      <p:ext uri="{BB962C8B-B14F-4D97-AF65-F5344CB8AC3E}">
        <p14:creationId xmlns:p14="http://schemas.microsoft.com/office/powerpoint/2010/main" val="23898286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 descr="startup.jpg">
            <a:extLst>
              <a:ext uri="{FF2B5EF4-FFF2-40B4-BE49-F238E27FC236}">
                <a16:creationId xmlns:a16="http://schemas.microsoft.com/office/drawing/2014/main" id="{25521BA4-787E-A443-9FE2-3C4DBBC21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92" r="-19492"/>
          <a:stretch>
            <a:fillRect/>
          </a:stretch>
        </p:blipFill>
        <p:spPr>
          <a:xfrm>
            <a:off x="711569" y="264958"/>
            <a:ext cx="10515600" cy="43513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E2F530-326E-3040-8222-0D016A08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81CBDE-F891-6B46-88E5-CF4A9B2F2181}"/>
              </a:ext>
            </a:extLst>
          </p:cNvPr>
          <p:cNvSpPr/>
          <p:nvPr/>
        </p:nvSpPr>
        <p:spPr>
          <a:xfrm>
            <a:off x="1535458" y="4616296"/>
            <a:ext cx="100973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/>
              <a:t>Found around the world, where there is stable flow interacting with terrain.</a:t>
            </a:r>
          </a:p>
          <a:p>
            <a:r>
              <a:rPr lang="en-US" altLang="en-US" sz="3200" dirty="0"/>
              <a:t>Associated with a </a:t>
            </a:r>
            <a:r>
              <a:rPr lang="en-US" altLang="en-US" sz="3200" b="1" dirty="0"/>
              <a:t>semi-geostrophic </a:t>
            </a:r>
            <a:r>
              <a:rPr lang="en-US" altLang="en-US" sz="3200" dirty="0"/>
              <a:t>balance.  </a:t>
            </a:r>
            <a:r>
              <a:rPr lang="en-US" altLang="en-US" sz="3200" b="1" dirty="0"/>
              <a:t>Geostrophic in one direction and ageostrophic in another.</a:t>
            </a:r>
          </a:p>
        </p:txBody>
      </p:sp>
    </p:spTree>
    <p:extLst>
      <p:ext uri="{BB962C8B-B14F-4D97-AF65-F5344CB8AC3E}">
        <p14:creationId xmlns:p14="http://schemas.microsoft.com/office/powerpoint/2010/main" val="31305341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5F3ADAA0-F493-F54F-A816-59B157BE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Cold air damming---a pressure ridge east of the Appalachians associated with cold air</a:t>
            </a:r>
          </a:p>
        </p:txBody>
      </p:sp>
      <p:pic>
        <p:nvPicPr>
          <p:cNvPr id="32770" name="Content Placeholder 3" descr="coa1mslp.gif">
            <a:extLst>
              <a:ext uri="{FF2B5EF4-FFF2-40B4-BE49-F238E27FC236}">
                <a16:creationId xmlns:a16="http://schemas.microsoft.com/office/drawing/2014/main" id="{443BA409-338C-0844-8166-816B3AC74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08555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9BAD1-A49F-7B47-AE38-15CEA2713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map, text, green&#10;&#10;Description automatically generated">
            <a:extLst>
              <a:ext uri="{FF2B5EF4-FFF2-40B4-BE49-F238E27FC236}">
                <a16:creationId xmlns:a16="http://schemas.microsoft.com/office/drawing/2014/main" id="{680EA468-DE6E-2340-8A36-AB7B41259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304" y="974912"/>
            <a:ext cx="9428941" cy="5242393"/>
          </a:xfrm>
        </p:spPr>
      </p:pic>
    </p:spTree>
    <p:extLst>
      <p:ext uri="{BB962C8B-B14F-4D97-AF65-F5344CB8AC3E}">
        <p14:creationId xmlns:p14="http://schemas.microsoft.com/office/powerpoint/2010/main" val="24977976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D268-6C51-064D-B139-2882F244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ack and white drawing of a tree&#10;&#10;Description automatically generated with medium confidence">
            <a:extLst>
              <a:ext uri="{FF2B5EF4-FFF2-40B4-BE49-F238E27FC236}">
                <a16:creationId xmlns:a16="http://schemas.microsoft.com/office/drawing/2014/main" id="{BDAFF471-BF64-B646-8827-640805D5A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5933" y="929907"/>
            <a:ext cx="5554773" cy="546371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5912FB-167A-164D-952F-670643EFB07C}"/>
              </a:ext>
            </a:extLst>
          </p:cNvPr>
          <p:cNvSpPr txBox="1"/>
          <p:nvPr/>
        </p:nvSpPr>
        <p:spPr>
          <a:xfrm>
            <a:off x="7343553" y="1429078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23272979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77156-0F46-D84A-87E2-FD5D7EE8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093A1A8-F590-9E43-9A99-9FC67BF32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601" y="1077525"/>
            <a:ext cx="6339589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29CD0-CBCF-C64F-A200-E4BE43867A32}"/>
              </a:ext>
            </a:extLst>
          </p:cNvPr>
          <p:cNvSpPr txBox="1"/>
          <p:nvPr/>
        </p:nvSpPr>
        <p:spPr>
          <a:xfrm>
            <a:off x="4625341" y="4387701"/>
            <a:ext cx="149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Pressure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D58AA-050E-CA40-A9AC-EC06EEA0C328}"/>
              </a:ext>
            </a:extLst>
          </p:cNvPr>
          <p:cNvSpPr txBox="1"/>
          <p:nvPr/>
        </p:nvSpPr>
        <p:spPr>
          <a:xfrm>
            <a:off x="7889358" y="4249202"/>
            <a:ext cx="1003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</a:t>
            </a:r>
          </a:p>
          <a:p>
            <a:r>
              <a:rPr lang="en-US" b="1" dirty="0"/>
              <a:t>Pressure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FF787-69BC-D344-B6C7-D07E2474525C}"/>
              </a:ext>
            </a:extLst>
          </p:cNvPr>
          <p:cNvSpPr txBox="1"/>
          <p:nvPr/>
        </p:nvSpPr>
        <p:spPr>
          <a:xfrm>
            <a:off x="8225463" y="353120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HIGHER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5E1B2-6607-BE4D-9CC8-ADCEB08A7CB3}"/>
              </a:ext>
            </a:extLst>
          </p:cNvPr>
          <p:cNvSpPr txBox="1"/>
          <p:nvPr/>
        </p:nvSpPr>
        <p:spPr>
          <a:xfrm>
            <a:off x="2927498" y="3648739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LOWER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78EC2F-AF87-DC40-81FF-CBC7EE88E616}"/>
              </a:ext>
            </a:extLst>
          </p:cNvPr>
          <p:cNvCxnSpPr/>
          <p:nvPr/>
        </p:nvCxnSpPr>
        <p:spPr>
          <a:xfrm>
            <a:off x="6116134" y="4579088"/>
            <a:ext cx="1659810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7610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D268-6C51-064D-B139-2882F244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33" y="152474"/>
            <a:ext cx="10515600" cy="1325563"/>
          </a:xfrm>
        </p:spPr>
        <p:txBody>
          <a:bodyPr/>
          <a:lstStyle/>
          <a:p>
            <a:r>
              <a:rPr lang="en-US" dirty="0"/>
              <a:t>Semi-geostrophic balance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3428B690-09A4-B14D-80B9-5B3161D49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587" y="1351610"/>
            <a:ext cx="9319366" cy="49550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9A129C-3675-444D-96D8-5B8E362E13C6}"/>
              </a:ext>
            </a:extLst>
          </p:cNvPr>
          <p:cNvSpPr txBox="1"/>
          <p:nvPr/>
        </p:nvSpPr>
        <p:spPr>
          <a:xfrm>
            <a:off x="6783572" y="3926958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8EA7B-9D8A-8B4F-AE8F-D339CE7C68A7}"/>
              </a:ext>
            </a:extLst>
          </p:cNvPr>
          <p:cNvSpPr txBox="1"/>
          <p:nvPr/>
        </p:nvSpPr>
        <p:spPr>
          <a:xfrm>
            <a:off x="9611833" y="4203404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305621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E69F-01D7-224B-B54F-D1063081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the geostrophic balance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28270200-43E1-5940-97FF-987D7FDA3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028" y="1481959"/>
            <a:ext cx="9422184" cy="443396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7A953C-338A-3AE4-7147-08D740E6C0B1}"/>
              </a:ext>
            </a:extLst>
          </p:cNvPr>
          <p:cNvSpPr txBox="1"/>
          <p:nvPr/>
        </p:nvSpPr>
        <p:spPr>
          <a:xfrm>
            <a:off x="7964136" y="1321356"/>
            <a:ext cx="354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arrow, pressure gradient force</a:t>
            </a:r>
          </a:p>
          <a:p>
            <a:r>
              <a:rPr lang="en-US" dirty="0"/>
              <a:t>Yellow arrow, Coriolis force</a:t>
            </a:r>
          </a:p>
        </p:txBody>
      </p:sp>
    </p:spTree>
    <p:extLst>
      <p:ext uri="{BB962C8B-B14F-4D97-AF65-F5344CB8AC3E}">
        <p14:creationId xmlns:p14="http://schemas.microsoft.com/office/powerpoint/2010/main" val="12108038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4FBD973B-6186-0147-A7D6-2936E1945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199" y="152400"/>
            <a:ext cx="9778409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Winds are generally very non-geostrophic in gaps in terrain</a:t>
            </a:r>
            <a:endParaRPr lang="en-US" altLang="en-US" b="1" dirty="0">
              <a:solidFill>
                <a:schemeClr val="accent2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104450" name="Content Placeholder 2">
            <a:extLst>
              <a:ext uri="{FF2B5EF4-FFF2-40B4-BE49-F238E27FC236}">
                <a16:creationId xmlns:a16="http://schemas.microsoft.com/office/drawing/2014/main" id="{527F33B4-DBAA-1D48-ADD4-042F65DB69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511595"/>
            <a:ext cx="8382000" cy="23923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Winds tend to blow down the gaps from high to low pressure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Winds are generally strongest at the exits of the gaps,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not in the middle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EBEF4E7-5598-704E-A5E2-0923B40F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16" y="3196492"/>
            <a:ext cx="4572000" cy="3232048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5A70-8546-1643-AC46-B369CD60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FA6489D-D5C5-C743-8676-54F17C103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981" y="589267"/>
            <a:ext cx="5903607" cy="5903607"/>
          </a:xfrm>
          <a:prstGeom prst="rect">
            <a:avLst/>
          </a:prstGeom>
        </p:spPr>
      </p:pic>
      <p:pic>
        <p:nvPicPr>
          <p:cNvPr id="7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91D010E-BADA-7E46-872C-7A7C2FC4E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707" y="1159318"/>
            <a:ext cx="4992100" cy="4992100"/>
          </a:xfrm>
        </p:spPr>
      </p:pic>
    </p:spTree>
    <p:extLst>
      <p:ext uri="{BB962C8B-B14F-4D97-AF65-F5344CB8AC3E}">
        <p14:creationId xmlns:p14="http://schemas.microsoft.com/office/powerpoint/2010/main" val="40418600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5A70-8546-1643-AC46-B369CD60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FA6489D-D5C5-C743-8676-54F17C103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5" t="22696" r="3905" b="39707"/>
          <a:stretch/>
        </p:blipFill>
        <p:spPr>
          <a:xfrm>
            <a:off x="1341618" y="1133231"/>
            <a:ext cx="10654998" cy="48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45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019ABC51-758E-874C-966B-671DA597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end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42CA075E-C728-AB42-8CB9-6801941E6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256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7CA6-163B-B448-B70F-961C0CCE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452" cy="67675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Geostrophic Balance:  what you need to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D865A-24B7-9A42-A2EC-54F3519FA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866" y="1168752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Needs sufficient space and time for the wind field to adjust to the pressure (mass) field.  </a:t>
            </a:r>
            <a:r>
              <a:rPr lang="en-US" sz="3200" b="1" dirty="0"/>
              <a:t>Coriolis takes time and space to work.</a:t>
            </a:r>
          </a:p>
          <a:p>
            <a:r>
              <a:rPr lang="en-US" sz="3200" dirty="0"/>
              <a:t>If insufficient time (say a parcel hits a mountain), </a:t>
            </a:r>
            <a:r>
              <a:rPr lang="en-US" sz="3200" b="1" dirty="0"/>
              <a:t>no geostrophy.</a:t>
            </a:r>
          </a:p>
          <a:p>
            <a:r>
              <a:rPr lang="en-US" sz="3200" dirty="0"/>
              <a:t>Advection and time rate of change of fields must be small.</a:t>
            </a:r>
          </a:p>
          <a:p>
            <a:r>
              <a:rPr lang="en-US" sz="3200" dirty="0"/>
              <a:t>No friction.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B8C9D3F-7CD5-6A4F-A398-292E9C5D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26" y="4349266"/>
            <a:ext cx="9334500" cy="24003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85ADDB2-F044-7048-AB6B-7BC43D6D24F9}"/>
              </a:ext>
            </a:extLst>
          </p:cNvPr>
          <p:cNvSpPr/>
          <p:nvPr/>
        </p:nvSpPr>
        <p:spPr>
          <a:xfrm>
            <a:off x="4270786" y="4283561"/>
            <a:ext cx="1075765" cy="24003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2C86FD-82FE-184B-8E0E-996762B991EA}"/>
              </a:ext>
            </a:extLst>
          </p:cNvPr>
          <p:cNvSpPr/>
          <p:nvPr/>
        </p:nvSpPr>
        <p:spPr>
          <a:xfrm>
            <a:off x="7940937" y="4156693"/>
            <a:ext cx="1075765" cy="24003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FF36A-FE2A-C545-A69C-DAA742B5355A}"/>
              </a:ext>
            </a:extLst>
          </p:cNvPr>
          <p:cNvSpPr txBox="1"/>
          <p:nvPr/>
        </p:nvSpPr>
        <p:spPr>
          <a:xfrm>
            <a:off x="6203576" y="3731834"/>
            <a:ext cx="152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 to be zero</a:t>
            </a:r>
          </a:p>
        </p:txBody>
      </p:sp>
    </p:spTree>
    <p:extLst>
      <p:ext uri="{BB962C8B-B14F-4D97-AF65-F5344CB8AC3E}">
        <p14:creationId xmlns:p14="http://schemas.microsoft.com/office/powerpoint/2010/main" val="1038453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</TotalTime>
  <Words>2037</Words>
  <Application>Microsoft Macintosh PowerPoint</Application>
  <PresentationFormat>Widescreen</PresentationFormat>
  <Paragraphs>291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ＭＳ Ｐゴシック</vt:lpstr>
      <vt:lpstr>Arial</vt:lpstr>
      <vt:lpstr>Calibri</vt:lpstr>
      <vt:lpstr>Calibri Light</vt:lpstr>
      <vt:lpstr>Cambria Math</vt:lpstr>
      <vt:lpstr>Symbol</vt:lpstr>
      <vt:lpstr>Times</vt:lpstr>
      <vt:lpstr>Office Theme</vt:lpstr>
      <vt:lpstr>Wind Balances and Applications in Synoptic Meteorology</vt:lpstr>
      <vt:lpstr>A Synoptic Meteorologist Needs to Know about the Relationships between Pressures/Heights and Winds</vt:lpstr>
      <vt:lpstr>Why so valuable to know these relationships?</vt:lpstr>
      <vt:lpstr>PowerPoint Presentation</vt:lpstr>
      <vt:lpstr>Heights and winds aloft are often closely related by the geostrophic and gradient wind relationships</vt:lpstr>
      <vt:lpstr>Why is there geostrophic balance in much of the atmosphere?</vt:lpstr>
      <vt:lpstr>Classic thought experiment</vt:lpstr>
      <vt:lpstr>Origin of the geostrophic balance</vt:lpstr>
      <vt:lpstr>Geostrophic Balance:  what you need to know</vt:lpstr>
      <vt:lpstr>Geostrophic requires that the change of wind and advection be small</vt:lpstr>
      <vt:lpstr>Deviations from geostrophic balance occur:</vt:lpstr>
      <vt:lpstr>PowerPoint Presentation</vt:lpstr>
      <vt:lpstr>Geostrophy very good over the ocean at low levels in the midlatitudes…. Small cross isobar angle over the ocean</vt:lpstr>
      <vt:lpstr>850 hPa:  Close to geostrophic away from high terrain</vt:lpstr>
      <vt:lpstr>500 hPa  Very close  to geostrophic</vt:lpstr>
      <vt:lpstr>Can Develop a Relationship Between the Horizontal Distance Between 500 hPa Contours (60 m interval) and wind speed</vt:lpstr>
      <vt:lpstr>PowerPoint Presentation</vt:lpstr>
      <vt:lpstr>PowerPoint Presentation</vt:lpstr>
      <vt:lpstr>PowerPoint Presentation</vt:lpstr>
      <vt:lpstr>Contour Spacing (in degrees of latitude) versus Wind Speed at 500 hPa (60 m contour interval)</vt:lpstr>
      <vt:lpstr>Question</vt:lpstr>
      <vt:lpstr>Answer:  because f is less to the south.</vt:lpstr>
      <vt:lpstr>I learned this first hand on a trip to southern Florida</vt:lpstr>
      <vt:lpstr>Geostrophic balance assumes that accelerations are small and that the centrifugal force is not appreciable</vt:lpstr>
      <vt:lpstr>Gradient Wind Balance (natural coordinates)</vt:lpstr>
      <vt:lpstr>Trajectories Versus Streamlines</vt:lpstr>
      <vt:lpstr>Streamlines</vt:lpstr>
      <vt:lpstr>Trajectories</vt:lpstr>
      <vt:lpstr>Radius of Curvature of Trajectories</vt:lpstr>
      <vt:lpstr>Can Understand the Qualitative Effects of the Centrifugal Force</vt:lpstr>
      <vt:lpstr>Opposite around Highs and Ridges</vt:lpstr>
      <vt:lpstr>Explains an Interesting Phenomenon Similar wind speeds with different gradients</vt:lpstr>
      <vt:lpstr>Observed wind speeds in sharp troughs with high winds can be as much as 50% subgeostrophic, although most troughs are less.</vt:lpstr>
      <vt:lpstr>If ageostrophic wind vector is going in the opposite direction of the wind, then winds are less than geostrophic: subgeostrophic</vt:lpstr>
      <vt:lpstr>Another subgeostrophic example</vt:lpstr>
      <vt:lpstr>Supergeostrophic in ridge</vt:lpstr>
      <vt:lpstr>PowerPoint Presentation</vt:lpstr>
      <vt:lpstr>PowerPoint Presentation</vt:lpstr>
      <vt:lpstr>PowerPoint Presentation</vt:lpstr>
      <vt:lpstr>Inertial Wind Balance Coriolis Force Balanced by Centrifugal force in an environment where pressure gradient is absent</vt:lpstr>
      <vt:lpstr>Inertial Wind (IW) Balance</vt:lpstr>
      <vt:lpstr>PowerPoint Presentation</vt:lpstr>
      <vt:lpstr>Model Simulation</vt:lpstr>
      <vt:lpstr>Observations Scatterometer Winds</vt:lpstr>
      <vt:lpstr>Recent Example</vt:lpstr>
      <vt:lpstr>Cyclostrophic Balance</vt:lpstr>
      <vt:lpstr>Surface drag or friction at the surface can result in a three-way force balance</vt:lpstr>
      <vt:lpstr>Three-way balance</vt:lpstr>
      <vt:lpstr>Varying drag effects on surface winds</vt:lpstr>
      <vt:lpstr>V/Vg (no terrain) and cross isobar angle as stability changes.</vt:lpstr>
      <vt:lpstr>Surface Winds: Water Versus Land</vt:lpstr>
      <vt:lpstr>PowerPoint Presentation</vt:lpstr>
      <vt:lpstr>Water is aerodynamically  smooth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 Increases Rapidly With Height, Since Drag/Friction is Greatest at the Surface.  Thus, winds become more geostrophic with height</vt:lpstr>
      <vt:lpstr>Winds Vary During the Day As Stability Changes</vt:lpstr>
      <vt:lpstr>Orographic (terrain) barriers can alter the pressure and wind fields</vt:lpstr>
      <vt:lpstr>Schematic Assuming no friction Stable conditions  R—the distance from terrain of mountain influence-- is typically ~150 km  Near terrain, the adjustment of the winds to pressure field is interrupted, not enough time for Coriolis force to act to balance pressure gradient force.</vt:lpstr>
      <vt:lpstr>Force Balance Near Terrain</vt:lpstr>
      <vt:lpstr>Near terrain there is a three-way balance</vt:lpstr>
      <vt:lpstr>Near terrain there is a three-way force balance</vt:lpstr>
      <vt:lpstr>Balances Near Terrain</vt:lpstr>
      <vt:lpstr>Real Life Example</vt:lpstr>
      <vt:lpstr>PowerPoint Presentation</vt:lpstr>
      <vt:lpstr>Without the Coriolis force balancing the pressure gradient, winds near terrain can be STRONGER than geostrophic!</vt:lpstr>
      <vt:lpstr>Interesting Application for Local Windstorms  Which situation give you the strongest winds at SeaTac Airport?  A or B?</vt:lpstr>
      <vt:lpstr>The ANSWER IS B.   Why?  Because there is a larger alongbarrier pressure gradient in B with a wind balance that is NOT geostrophic.</vt:lpstr>
      <vt:lpstr>PowerPoint Presentation</vt:lpstr>
      <vt:lpstr>PowerPoint Presentation</vt:lpstr>
      <vt:lpstr>PowerPoint Presentation</vt:lpstr>
      <vt:lpstr>Cold air damming---a pressure ridge east of the Appalachians associated with cold air</vt:lpstr>
      <vt:lpstr>PowerPoint Presentation</vt:lpstr>
      <vt:lpstr>PowerPoint Presentation</vt:lpstr>
      <vt:lpstr>PowerPoint Presentation</vt:lpstr>
      <vt:lpstr>Semi-geostrophic balance</vt:lpstr>
      <vt:lpstr>Winds are generally very non-geostrophic in gaps in terrain</vt:lpstr>
      <vt:lpstr>PowerPoint Presentation</vt:lpstr>
      <vt:lpstr>PowerPoint Presentation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Balances and Applications in Synoptic Meteorology</dc:title>
  <dc:creator>Cliff Mass</dc:creator>
  <cp:lastModifiedBy>Clifford F. Mass</cp:lastModifiedBy>
  <cp:revision>97</cp:revision>
  <dcterms:created xsi:type="dcterms:W3CDTF">2021-01-10T23:26:37Z</dcterms:created>
  <dcterms:modified xsi:type="dcterms:W3CDTF">2024-01-05T00:46:23Z</dcterms:modified>
</cp:coreProperties>
</file>